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44"/>
  </p:notesMasterIdLst>
  <p:handoutMasterIdLst>
    <p:handoutMasterId r:id="rId45"/>
  </p:handoutMasterIdLst>
  <p:sldIdLst>
    <p:sldId id="256" r:id="rId2"/>
    <p:sldId id="320" r:id="rId3"/>
    <p:sldId id="321" r:id="rId4"/>
    <p:sldId id="324" r:id="rId5"/>
    <p:sldId id="328" r:id="rId6"/>
    <p:sldId id="329" r:id="rId7"/>
    <p:sldId id="326" r:id="rId8"/>
    <p:sldId id="331" r:id="rId9"/>
    <p:sldId id="332" r:id="rId10"/>
    <p:sldId id="334" r:id="rId11"/>
    <p:sldId id="325" r:id="rId12"/>
    <p:sldId id="335" r:id="rId13"/>
    <p:sldId id="338" r:id="rId14"/>
    <p:sldId id="339" r:id="rId15"/>
    <p:sldId id="342" r:id="rId16"/>
    <p:sldId id="345" r:id="rId17"/>
    <p:sldId id="337" r:id="rId18"/>
    <p:sldId id="346" r:id="rId19"/>
    <p:sldId id="349" r:id="rId20"/>
    <p:sldId id="340" r:id="rId21"/>
    <p:sldId id="343" r:id="rId22"/>
    <p:sldId id="347" r:id="rId23"/>
    <p:sldId id="336" r:id="rId24"/>
    <p:sldId id="348" r:id="rId25"/>
    <p:sldId id="330" r:id="rId26"/>
    <p:sldId id="350" r:id="rId27"/>
    <p:sldId id="351" r:id="rId28"/>
    <p:sldId id="352" r:id="rId29"/>
    <p:sldId id="353" r:id="rId30"/>
    <p:sldId id="354" r:id="rId31"/>
    <p:sldId id="355" r:id="rId32"/>
    <p:sldId id="357" r:id="rId33"/>
    <p:sldId id="364" r:id="rId34"/>
    <p:sldId id="356" r:id="rId35"/>
    <p:sldId id="358" r:id="rId36"/>
    <p:sldId id="365" r:id="rId37"/>
    <p:sldId id="360" r:id="rId38"/>
    <p:sldId id="363" r:id="rId39"/>
    <p:sldId id="366" r:id="rId40"/>
    <p:sldId id="362" r:id="rId41"/>
    <p:sldId id="361" r:id="rId42"/>
    <p:sldId id="367" r:id="rId43"/>
  </p:sldIdLst>
  <p:sldSz cx="9144000" cy="6858000" type="screen4x3"/>
  <p:notesSz cx="6742113" cy="987266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8A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99" autoAdjust="0"/>
    <p:restoredTop sz="61939" autoAdjust="0"/>
  </p:normalViewPr>
  <p:slideViewPr>
    <p:cSldViewPr>
      <p:cViewPr varScale="1">
        <p:scale>
          <a:sx n="82" d="100"/>
          <a:sy n="82" d="100"/>
        </p:scale>
        <p:origin x="2238" y="84"/>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100" d="100"/>
          <a:sy n="100" d="100"/>
        </p:scale>
        <p:origin x="-624" y="-84"/>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3"/>
            <a:ext cx="2921582" cy="493633"/>
          </a:xfrm>
          <a:prstGeom prst="rect">
            <a:avLst/>
          </a:prstGeom>
        </p:spPr>
        <p:txBody>
          <a:bodyPr vert="horz" lIns="94938" tIns="47469" rIns="94938" bIns="47469" rtlCol="0"/>
          <a:lstStyle>
            <a:lvl1pPr algn="l">
              <a:defRPr sz="1200"/>
            </a:lvl1pPr>
          </a:lstStyle>
          <a:p>
            <a:endParaRPr lang="fr-FR"/>
          </a:p>
        </p:txBody>
      </p:sp>
      <p:sp>
        <p:nvSpPr>
          <p:cNvPr id="3" name="Espace réservé de la date 2"/>
          <p:cNvSpPr>
            <a:spLocks noGrp="1"/>
          </p:cNvSpPr>
          <p:nvPr>
            <p:ph type="dt" sz="quarter" idx="1"/>
          </p:nvPr>
        </p:nvSpPr>
        <p:spPr>
          <a:xfrm>
            <a:off x="3818971" y="3"/>
            <a:ext cx="2921582" cy="493633"/>
          </a:xfrm>
          <a:prstGeom prst="rect">
            <a:avLst/>
          </a:prstGeom>
        </p:spPr>
        <p:txBody>
          <a:bodyPr vert="horz" lIns="94938" tIns="47469" rIns="94938" bIns="47469" rtlCol="0"/>
          <a:lstStyle>
            <a:lvl1pPr algn="r">
              <a:defRPr sz="1200"/>
            </a:lvl1pPr>
          </a:lstStyle>
          <a:p>
            <a:fld id="{0697A58F-E690-4F67-9DC0-54B1FFEF522D}" type="datetimeFigureOut">
              <a:rPr lang="fr-FR" smtClean="0"/>
              <a:t>25/08/2020</a:t>
            </a:fld>
            <a:endParaRPr lang="fr-FR"/>
          </a:p>
        </p:txBody>
      </p:sp>
      <p:sp>
        <p:nvSpPr>
          <p:cNvPr id="4" name="Espace réservé du pied de page 3"/>
          <p:cNvSpPr>
            <a:spLocks noGrp="1"/>
          </p:cNvSpPr>
          <p:nvPr>
            <p:ph type="ftr" sz="quarter" idx="2"/>
          </p:nvPr>
        </p:nvSpPr>
        <p:spPr>
          <a:xfrm>
            <a:off x="0" y="9377319"/>
            <a:ext cx="2921582" cy="493633"/>
          </a:xfrm>
          <a:prstGeom prst="rect">
            <a:avLst/>
          </a:prstGeom>
        </p:spPr>
        <p:txBody>
          <a:bodyPr vert="horz" lIns="94938" tIns="47469" rIns="94938" bIns="47469"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18971" y="9377319"/>
            <a:ext cx="2921582" cy="493633"/>
          </a:xfrm>
          <a:prstGeom prst="rect">
            <a:avLst/>
          </a:prstGeom>
        </p:spPr>
        <p:txBody>
          <a:bodyPr vert="horz" lIns="94938" tIns="47469" rIns="94938" bIns="47469" rtlCol="0" anchor="b"/>
          <a:lstStyle>
            <a:lvl1pPr algn="r">
              <a:defRPr sz="1200"/>
            </a:lvl1pPr>
          </a:lstStyle>
          <a:p>
            <a:fld id="{50249F52-F8B7-4911-BA9B-078D798E464C}" type="slidenum">
              <a:rPr lang="fr-FR" smtClean="0"/>
              <a:t>‹N°›</a:t>
            </a:fld>
            <a:endParaRPr lang="fr-FR"/>
          </a:p>
        </p:txBody>
      </p:sp>
    </p:spTree>
    <p:extLst>
      <p:ext uri="{BB962C8B-B14F-4D97-AF65-F5344CB8AC3E}">
        <p14:creationId xmlns:p14="http://schemas.microsoft.com/office/powerpoint/2010/main" val="4199632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3"/>
            <a:ext cx="2921582" cy="493633"/>
          </a:xfrm>
          <a:prstGeom prst="rect">
            <a:avLst/>
          </a:prstGeom>
        </p:spPr>
        <p:txBody>
          <a:bodyPr vert="horz" lIns="94938" tIns="47469" rIns="94938" bIns="47469" rtlCol="0"/>
          <a:lstStyle>
            <a:lvl1pPr algn="l">
              <a:defRPr sz="1200"/>
            </a:lvl1pPr>
          </a:lstStyle>
          <a:p>
            <a:endParaRPr lang="fr-FR"/>
          </a:p>
        </p:txBody>
      </p:sp>
      <p:sp>
        <p:nvSpPr>
          <p:cNvPr id="3" name="Espace réservé de la date 2"/>
          <p:cNvSpPr>
            <a:spLocks noGrp="1"/>
          </p:cNvSpPr>
          <p:nvPr>
            <p:ph type="dt" idx="1"/>
          </p:nvPr>
        </p:nvSpPr>
        <p:spPr>
          <a:xfrm>
            <a:off x="3818971" y="3"/>
            <a:ext cx="2921582" cy="493633"/>
          </a:xfrm>
          <a:prstGeom prst="rect">
            <a:avLst/>
          </a:prstGeom>
        </p:spPr>
        <p:txBody>
          <a:bodyPr vert="horz" lIns="94938" tIns="47469" rIns="94938" bIns="47469" rtlCol="0"/>
          <a:lstStyle>
            <a:lvl1pPr algn="r">
              <a:defRPr sz="1200"/>
            </a:lvl1pPr>
          </a:lstStyle>
          <a:p>
            <a:fld id="{12E0076B-E44D-4181-B5EF-01F0DB2916F7}" type="datetimeFigureOut">
              <a:rPr lang="fr-FR" smtClean="0"/>
              <a:t>25/08/2020</a:t>
            </a:fld>
            <a:endParaRPr lang="fr-FR"/>
          </a:p>
        </p:txBody>
      </p:sp>
      <p:sp>
        <p:nvSpPr>
          <p:cNvPr id="4" name="Espace réservé de l'image des diapositives 3"/>
          <p:cNvSpPr>
            <a:spLocks noGrp="1" noRot="1" noChangeAspect="1"/>
          </p:cNvSpPr>
          <p:nvPr>
            <p:ph type="sldImg" idx="2"/>
          </p:nvPr>
        </p:nvSpPr>
        <p:spPr>
          <a:xfrm>
            <a:off x="903288" y="741363"/>
            <a:ext cx="4935537" cy="3700462"/>
          </a:xfrm>
          <a:prstGeom prst="rect">
            <a:avLst/>
          </a:prstGeom>
          <a:noFill/>
          <a:ln w="12700">
            <a:solidFill>
              <a:prstClr val="black"/>
            </a:solidFill>
          </a:ln>
        </p:spPr>
        <p:txBody>
          <a:bodyPr vert="horz" lIns="94938" tIns="47469" rIns="94938" bIns="47469" rtlCol="0" anchor="ctr"/>
          <a:lstStyle/>
          <a:p>
            <a:endParaRPr lang="fr-FR"/>
          </a:p>
        </p:txBody>
      </p:sp>
      <p:sp>
        <p:nvSpPr>
          <p:cNvPr id="5" name="Espace réservé des commentaires 4"/>
          <p:cNvSpPr>
            <a:spLocks noGrp="1"/>
          </p:cNvSpPr>
          <p:nvPr>
            <p:ph type="body" sz="quarter" idx="3"/>
          </p:nvPr>
        </p:nvSpPr>
        <p:spPr>
          <a:xfrm>
            <a:off x="674212" y="4689515"/>
            <a:ext cx="5393690" cy="4442698"/>
          </a:xfrm>
          <a:prstGeom prst="rect">
            <a:avLst/>
          </a:prstGeom>
        </p:spPr>
        <p:txBody>
          <a:bodyPr vert="horz" lIns="94938" tIns="47469" rIns="94938" bIns="47469"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377319"/>
            <a:ext cx="2921582" cy="493633"/>
          </a:xfrm>
          <a:prstGeom prst="rect">
            <a:avLst/>
          </a:prstGeom>
        </p:spPr>
        <p:txBody>
          <a:bodyPr vert="horz" lIns="94938" tIns="47469" rIns="94938" bIns="47469"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18971" y="9377319"/>
            <a:ext cx="2921582" cy="493633"/>
          </a:xfrm>
          <a:prstGeom prst="rect">
            <a:avLst/>
          </a:prstGeom>
        </p:spPr>
        <p:txBody>
          <a:bodyPr vert="horz" lIns="94938" tIns="47469" rIns="94938" bIns="47469" rtlCol="0" anchor="b"/>
          <a:lstStyle>
            <a:lvl1pPr algn="r">
              <a:defRPr sz="1200"/>
            </a:lvl1pPr>
          </a:lstStyle>
          <a:p>
            <a:fld id="{86A97C71-586F-4E19-B526-CB0A25F1B7B1}" type="slidenum">
              <a:rPr lang="fr-FR" smtClean="0"/>
              <a:t>‹N°›</a:t>
            </a:fld>
            <a:endParaRPr lang="fr-FR"/>
          </a:p>
        </p:txBody>
      </p:sp>
    </p:spTree>
    <p:extLst>
      <p:ext uri="{BB962C8B-B14F-4D97-AF65-F5344CB8AC3E}">
        <p14:creationId xmlns:p14="http://schemas.microsoft.com/office/powerpoint/2010/main" val="2792832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fr-FR" sz="700" noProof="0" dirty="0"/>
          </a:p>
        </p:txBody>
      </p:sp>
      <p:sp>
        <p:nvSpPr>
          <p:cNvPr id="4" name="Espace réservé du numéro de diapositive 3"/>
          <p:cNvSpPr>
            <a:spLocks noGrp="1"/>
          </p:cNvSpPr>
          <p:nvPr>
            <p:ph type="sldNum" sz="quarter" idx="10"/>
          </p:nvPr>
        </p:nvSpPr>
        <p:spPr/>
        <p:txBody>
          <a:bodyPr/>
          <a:lstStyle/>
          <a:p>
            <a:fld id="{86A97C71-586F-4E19-B526-CB0A25F1B7B1}" type="slidenum">
              <a:rPr lang="fr-FR" smtClean="0"/>
              <a:t>1</a:t>
            </a:fld>
            <a:endParaRPr lang="fr-FR"/>
          </a:p>
        </p:txBody>
      </p:sp>
    </p:spTree>
    <p:extLst>
      <p:ext uri="{BB962C8B-B14F-4D97-AF65-F5344CB8AC3E}">
        <p14:creationId xmlns:p14="http://schemas.microsoft.com/office/powerpoint/2010/main" val="1128693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b="1" baseline="0" noProof="0" dirty="0" smtClean="0"/>
              <a:t>Codage de videos holographiques</a:t>
            </a:r>
          </a:p>
          <a:p>
            <a:pPr marL="171450" indent="-171450">
              <a:buFontTx/>
              <a:buChar char="-"/>
            </a:pPr>
            <a:r>
              <a:rPr lang="fr-FR" b="1" baseline="0" noProof="0" dirty="0" smtClean="0"/>
              <a:t>Fichiers larges et grands</a:t>
            </a:r>
            <a:endParaRPr lang="fr-FR" baseline="0" noProof="0" dirty="0" smtClean="0"/>
          </a:p>
          <a:p>
            <a:pPr marL="171450" indent="-171450">
              <a:buFontTx/>
              <a:buChar char="-"/>
            </a:pPr>
            <a:endParaRPr lang="fr-FR" baseline="0" noProof="0" dirty="0" smtClean="0"/>
          </a:p>
          <a:p>
            <a:pPr marL="171450" indent="-171450">
              <a:buFontTx/>
              <a:buChar char="-"/>
            </a:pPr>
            <a:endParaRPr lang="fr-FR" baseline="0" noProof="0" dirty="0" smtClean="0"/>
          </a:p>
          <a:p>
            <a:pPr marL="171450" indent="-171450">
              <a:buFontTx/>
              <a:buChar char="-"/>
            </a:pPr>
            <a:r>
              <a:rPr lang="fr-FR" baseline="0" noProof="0" dirty="0" smtClean="0"/>
              <a:t>Tous les applications qui nécessitent une visualisation 3D naturelle et réaliste peuvent tirer parti des avantages</a:t>
            </a:r>
          </a:p>
          <a:p>
            <a:pPr marL="628650" lvl="1" indent="-171450">
              <a:buFontTx/>
              <a:buChar char="-"/>
            </a:pPr>
            <a:r>
              <a:rPr lang="fr-FR" baseline="0" noProof="0" dirty="0" smtClean="0"/>
              <a:t>Les systèmes de téléconférence et de télé présence, la médicine augmentée, les jeux vidéo en réalité virtuelle, les affichages tête haute dans les avions ou les voitures, ou encore les assistants virtuels</a:t>
            </a:r>
          </a:p>
          <a:p>
            <a:pPr marL="171450" lvl="0" indent="-171450">
              <a:buFontTx/>
              <a:buChar char="-"/>
            </a:pPr>
            <a:r>
              <a:rPr lang="fr-FR" b="1" baseline="0" noProof="0" dirty="0" smtClean="0"/>
              <a:t>Challenge scientifique : compression d’hologrammes</a:t>
            </a:r>
          </a:p>
          <a:p>
            <a:pPr marL="628650" lvl="1" indent="-171450">
              <a:buFontTx/>
              <a:buChar char="-"/>
            </a:pPr>
            <a:r>
              <a:rPr lang="fr-FR" baseline="0" noProof="0" dirty="0" smtClean="0"/>
              <a:t>Figure exemple : 100 trames, 17.7 GB</a:t>
            </a:r>
            <a:endParaRPr lang="fr-FR" noProof="0"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11</a:t>
            </a:fld>
            <a:endParaRPr lang="fr-FR"/>
          </a:p>
        </p:txBody>
      </p:sp>
    </p:spTree>
    <p:extLst>
      <p:ext uri="{BB962C8B-B14F-4D97-AF65-F5344CB8AC3E}">
        <p14:creationId xmlns:p14="http://schemas.microsoft.com/office/powerpoint/2010/main" val="2990659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smtClean="0"/>
              <a:t>Techniques</a:t>
            </a:r>
            <a:r>
              <a:rPr lang="fr-FR" baseline="0" dirty="0" smtClean="0"/>
              <a:t> pour générer des hologrammes</a:t>
            </a:r>
          </a:p>
          <a:p>
            <a:pPr marL="628650" lvl="1" indent="-171450">
              <a:buFontTx/>
              <a:buChar char="-"/>
            </a:pPr>
            <a:r>
              <a:rPr lang="fr-FR" baseline="0" dirty="0" smtClean="0"/>
              <a:t>Méthode de </a:t>
            </a:r>
            <a:r>
              <a:rPr lang="fr-FR" b="1" baseline="0" dirty="0" smtClean="0"/>
              <a:t>nuages de points </a:t>
            </a:r>
            <a:r>
              <a:rPr lang="fr-FR" baseline="0" dirty="0" smtClean="0"/>
              <a:t>(</a:t>
            </a:r>
            <a:r>
              <a:rPr lang="fr-FR" b="1" baseline="0" dirty="0" smtClean="0"/>
              <a:t>plus simple</a:t>
            </a:r>
            <a:r>
              <a:rPr lang="fr-FR" baseline="0" dirty="0" smtClean="0"/>
              <a:t>)</a:t>
            </a:r>
          </a:p>
          <a:p>
            <a:pPr marL="628650" lvl="1" indent="-171450">
              <a:buFontTx/>
              <a:buChar char="-"/>
            </a:pPr>
            <a:r>
              <a:rPr lang="fr-FR" baseline="0" dirty="0" smtClean="0"/>
              <a:t>Méthode des polygones</a:t>
            </a:r>
          </a:p>
          <a:p>
            <a:pPr marL="628650" lvl="1" indent="-171450">
              <a:buFontTx/>
              <a:buChar char="-"/>
            </a:pPr>
            <a:r>
              <a:rPr lang="fr-FR" dirty="0" smtClean="0"/>
              <a:t>Méthode RGB + Profondeur</a:t>
            </a:r>
            <a:endParaRPr lang="fr-FR" baseline="0" dirty="0" smtClean="0"/>
          </a:p>
          <a:p>
            <a:pPr marL="628650" lvl="1" indent="-171450">
              <a:buFontTx/>
              <a:buChar char="-"/>
            </a:pPr>
            <a:r>
              <a:rPr lang="fr-FR" baseline="0" dirty="0" smtClean="0"/>
              <a:t>Méthode basée sur les rayons</a:t>
            </a:r>
          </a:p>
          <a:p>
            <a:pPr marL="171450" lvl="0" indent="-171450">
              <a:buFontTx/>
              <a:buChar char="-"/>
            </a:pPr>
            <a:r>
              <a:rPr lang="fr-FR" dirty="0" smtClean="0"/>
              <a:t>Hologramme</a:t>
            </a:r>
            <a:r>
              <a:rPr lang="fr-FR" baseline="0" dirty="0" smtClean="0"/>
              <a:t> est calculé comme la </a:t>
            </a:r>
            <a:r>
              <a:rPr lang="fr-FR" b="1" baseline="0" dirty="0" smtClean="0"/>
              <a:t>somme des ondes sphériques </a:t>
            </a:r>
            <a:r>
              <a:rPr lang="fr-FR" baseline="0" dirty="0" smtClean="0"/>
              <a:t>issues des points arrivant sur le plan hologramme</a:t>
            </a:r>
          </a:p>
          <a:p>
            <a:pPr marL="171450" lvl="0" indent="-171450">
              <a:buFontTx/>
              <a:buChar char="-"/>
            </a:pPr>
            <a:r>
              <a:rPr lang="fr-FR" b="1" baseline="0" dirty="0" smtClean="0"/>
              <a:t>Valeurs faibles pour les paramètres</a:t>
            </a:r>
            <a:r>
              <a:rPr lang="fr-FR" baseline="0" dirty="0" smtClean="0"/>
              <a:t> de la génération numériques des hologrammes</a:t>
            </a:r>
          </a:p>
          <a:p>
            <a:pPr marL="628650" lvl="1" indent="-171450">
              <a:buFontTx/>
              <a:buChar char="-"/>
            </a:pPr>
            <a:r>
              <a:rPr lang="fr-FR" baseline="0" dirty="0" smtClean="0"/>
              <a:t>Dimensions de l’hologramme : 2 mm x 2 mm</a:t>
            </a:r>
          </a:p>
          <a:p>
            <a:pPr marL="628650" lvl="1" indent="-171450">
              <a:buFontTx/>
              <a:buChar char="-"/>
            </a:pPr>
            <a:r>
              <a:rPr lang="fr-FR" baseline="0" dirty="0" smtClean="0"/>
              <a:t>Résolution : 200 x 200 px</a:t>
            </a:r>
          </a:p>
          <a:p>
            <a:pPr marL="628650" lvl="1" indent="-171450">
              <a:buFontTx/>
              <a:buChar char="-"/>
            </a:pPr>
            <a:r>
              <a:rPr lang="fr-FR" baseline="0" dirty="0" smtClean="0"/>
              <a:t>Profondeur maximale : 0,5m</a:t>
            </a:r>
          </a:p>
          <a:p>
            <a:pPr marL="628650" lvl="1" indent="-171450">
              <a:buFontTx/>
              <a:buChar char="-"/>
            </a:pPr>
            <a:r>
              <a:rPr lang="fr-FR" b="1" baseline="0" dirty="0" smtClean="0"/>
              <a:t>Pas d’occultation</a:t>
            </a:r>
          </a:p>
          <a:p>
            <a:pPr marL="628650" lvl="1" indent="-171450">
              <a:buFontTx/>
              <a:buChar char="-"/>
            </a:pPr>
            <a:endParaRPr lang="fr-FR" baseline="0" dirty="0" smtClean="0"/>
          </a:p>
        </p:txBody>
      </p:sp>
      <p:sp>
        <p:nvSpPr>
          <p:cNvPr id="4" name="Espace réservé du numéro de diapositive 3"/>
          <p:cNvSpPr>
            <a:spLocks noGrp="1"/>
          </p:cNvSpPr>
          <p:nvPr>
            <p:ph type="sldNum" sz="quarter" idx="10"/>
          </p:nvPr>
        </p:nvSpPr>
        <p:spPr/>
        <p:txBody>
          <a:bodyPr/>
          <a:lstStyle/>
          <a:p>
            <a:fld id="{86A97C71-586F-4E19-B526-CB0A25F1B7B1}" type="slidenum">
              <a:rPr lang="fr-FR" smtClean="0"/>
              <a:t>13</a:t>
            </a:fld>
            <a:endParaRPr lang="fr-FR"/>
          </a:p>
        </p:txBody>
      </p:sp>
    </p:spTree>
    <p:extLst>
      <p:ext uri="{BB962C8B-B14F-4D97-AF65-F5344CB8AC3E}">
        <p14:creationId xmlns:p14="http://schemas.microsoft.com/office/powerpoint/2010/main" val="1570173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Le but est d’</a:t>
            </a:r>
            <a:r>
              <a:rPr lang="fr-FR" b="1" dirty="0" smtClean="0"/>
              <a:t>estimer</a:t>
            </a:r>
            <a:r>
              <a:rPr lang="fr-FR" dirty="0" smtClean="0"/>
              <a:t> un jeu de N </a:t>
            </a:r>
            <a:r>
              <a:rPr lang="fr-FR" b="1" dirty="0" smtClean="0"/>
              <a:t>sources inconnues</a:t>
            </a:r>
            <a:r>
              <a:rPr lang="fr-FR" dirty="0" smtClean="0"/>
              <a:t> à partir d’un</a:t>
            </a:r>
            <a:r>
              <a:rPr lang="fr-FR" baseline="0" dirty="0" smtClean="0"/>
              <a:t> jeu de P </a:t>
            </a:r>
            <a:r>
              <a:rPr lang="fr-FR" b="1" baseline="0" dirty="0" smtClean="0"/>
              <a:t>observations</a:t>
            </a:r>
            <a:endParaRPr lang="fr-FR" b="1" dirty="0"/>
          </a:p>
        </p:txBody>
      </p:sp>
      <p:sp>
        <p:nvSpPr>
          <p:cNvPr id="4" name="Espace réservé du numéro de diapositive 3"/>
          <p:cNvSpPr>
            <a:spLocks noGrp="1"/>
          </p:cNvSpPr>
          <p:nvPr>
            <p:ph type="sldNum" sz="quarter" idx="10"/>
          </p:nvPr>
        </p:nvSpPr>
        <p:spPr/>
        <p:txBody>
          <a:bodyPr/>
          <a:lstStyle/>
          <a:p>
            <a:fld id="{86A97C71-586F-4E19-B526-CB0A25F1B7B1}" type="slidenum">
              <a:rPr lang="fr-FR" smtClean="0"/>
              <a:t>14</a:t>
            </a:fld>
            <a:endParaRPr lang="fr-FR"/>
          </a:p>
        </p:txBody>
      </p:sp>
    </p:spTree>
    <p:extLst>
      <p:ext uri="{BB962C8B-B14F-4D97-AF65-F5344CB8AC3E}">
        <p14:creationId xmlns:p14="http://schemas.microsoft.com/office/powerpoint/2010/main" val="2544521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dirty="0" smtClean="0"/>
              <a:t>Le</a:t>
            </a:r>
            <a:r>
              <a:rPr lang="fr-FR" baseline="0" dirty="0" smtClean="0"/>
              <a:t> choix de la méthode de SAS  dépend fortement de la nature des mélanges et de la connaissance des données</a:t>
            </a:r>
          </a:p>
          <a:p>
            <a:pPr marL="171450" indent="-171450">
              <a:buFontTx/>
              <a:buChar char="-"/>
            </a:pPr>
            <a:r>
              <a:rPr lang="fr-FR" baseline="0" dirty="0" smtClean="0"/>
              <a:t>ICA – </a:t>
            </a:r>
            <a:r>
              <a:rPr lang="fr-FR" i="1" baseline="0" dirty="0" smtClean="0"/>
              <a:t>Independent Component </a:t>
            </a:r>
            <a:r>
              <a:rPr lang="fr-FR" i="1" baseline="0" dirty="0" err="1" smtClean="0"/>
              <a:t>Analysis</a:t>
            </a:r>
            <a:endParaRPr lang="fr-FR" i="1" baseline="0" dirty="0" smtClean="0"/>
          </a:p>
          <a:p>
            <a:pPr marL="171450" indent="-171450">
              <a:buFontTx/>
              <a:buChar char="-"/>
            </a:pPr>
            <a:r>
              <a:rPr lang="fr-FR" i="0" baseline="0" dirty="0" smtClean="0"/>
              <a:t>NFM – </a:t>
            </a:r>
            <a:r>
              <a:rPr lang="fr-FR" i="1" baseline="0" dirty="0" smtClean="0"/>
              <a:t>Non-</a:t>
            </a:r>
            <a:r>
              <a:rPr lang="fr-FR" i="1" baseline="0" dirty="0" err="1" smtClean="0"/>
              <a:t>negative</a:t>
            </a:r>
            <a:r>
              <a:rPr lang="fr-FR" i="1" baseline="0" dirty="0" smtClean="0"/>
              <a:t> Matrix </a:t>
            </a:r>
            <a:r>
              <a:rPr lang="fr-FR" i="1" baseline="0" dirty="0" err="1" smtClean="0"/>
              <a:t>Factorization</a:t>
            </a:r>
            <a:endParaRPr lang="fr-FR" i="1" baseline="0" dirty="0" smtClean="0"/>
          </a:p>
          <a:p>
            <a:pPr marL="171450" indent="-171450">
              <a:buFontTx/>
              <a:buChar char="-"/>
            </a:pPr>
            <a:r>
              <a:rPr lang="fr-FR" b="1" i="0" dirty="0" err="1" smtClean="0"/>
              <a:t>Scikit-learn</a:t>
            </a:r>
            <a:r>
              <a:rPr lang="fr-FR" i="0" baseline="0" dirty="0" smtClean="0"/>
              <a:t> : bibliothèque libre Python destinée à l’apprentissage automatique</a:t>
            </a:r>
          </a:p>
          <a:p>
            <a:pPr marL="628650" lvl="1" indent="-171450">
              <a:buFontTx/>
              <a:buChar char="-"/>
            </a:pPr>
            <a:r>
              <a:rPr lang="fr-FR" i="0" baseline="0" dirty="0" smtClean="0"/>
              <a:t>Algorithmes destinés à la décomposition matricielle</a:t>
            </a:r>
          </a:p>
          <a:p>
            <a:pPr marL="171450" lvl="0" indent="-171450">
              <a:buFontTx/>
              <a:buChar char="-"/>
            </a:pPr>
            <a:r>
              <a:rPr lang="fr-FR" i="0" baseline="0" dirty="0" smtClean="0"/>
              <a:t>Exemple utilisé :</a:t>
            </a:r>
          </a:p>
          <a:p>
            <a:pPr marL="628650" lvl="1" indent="-171450">
              <a:buFontTx/>
              <a:buChar char="-"/>
            </a:pPr>
            <a:r>
              <a:rPr lang="fr-FR" i="0" baseline="0" dirty="0" smtClean="0"/>
              <a:t>Quatre chiffres manuscrits 0, 1, 4, 7 (</a:t>
            </a:r>
            <a:r>
              <a:rPr lang="fr-FR" b="1" i="0" baseline="0" dirty="0" smtClean="0"/>
              <a:t>4 sources</a:t>
            </a:r>
            <a:r>
              <a:rPr lang="fr-FR" i="0" baseline="0" dirty="0" smtClean="0"/>
              <a:t>), 1000 images (</a:t>
            </a:r>
            <a:r>
              <a:rPr lang="fr-FR" b="1" i="0" baseline="0" dirty="0" smtClean="0"/>
              <a:t>observations</a:t>
            </a:r>
            <a:r>
              <a:rPr lang="fr-FR" i="0" baseline="0" dirty="0" smtClean="0"/>
              <a:t>)</a:t>
            </a:r>
            <a:endParaRPr lang="fr-FR" i="0" dirty="0"/>
          </a:p>
        </p:txBody>
      </p:sp>
      <p:sp>
        <p:nvSpPr>
          <p:cNvPr id="4" name="Espace réservé du numéro de diapositive 3"/>
          <p:cNvSpPr>
            <a:spLocks noGrp="1"/>
          </p:cNvSpPr>
          <p:nvPr>
            <p:ph type="sldNum" sz="quarter" idx="10"/>
          </p:nvPr>
        </p:nvSpPr>
        <p:spPr/>
        <p:txBody>
          <a:bodyPr/>
          <a:lstStyle/>
          <a:p>
            <a:fld id="{86A97C71-586F-4E19-B526-CB0A25F1B7B1}" type="slidenum">
              <a:rPr lang="fr-FR" smtClean="0"/>
              <a:t>15</a:t>
            </a:fld>
            <a:endParaRPr lang="fr-FR"/>
          </a:p>
        </p:txBody>
      </p:sp>
    </p:spTree>
    <p:extLst>
      <p:ext uri="{BB962C8B-B14F-4D97-AF65-F5344CB8AC3E}">
        <p14:creationId xmlns:p14="http://schemas.microsoft.com/office/powerpoint/2010/main" val="7934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fr-FR" baseline="0" dirty="0" smtClean="0"/>
              <a:t>Contraints :</a:t>
            </a:r>
          </a:p>
          <a:p>
            <a:pPr marL="628650" lvl="1" indent="-171450">
              <a:buFontTx/>
              <a:buChar char="-"/>
            </a:pPr>
            <a:r>
              <a:rPr lang="fr-FR" baseline="0" dirty="0" smtClean="0"/>
              <a:t>Valeurs négatifs et complexes</a:t>
            </a:r>
          </a:p>
          <a:p>
            <a:pPr marL="171450" indent="-171450">
              <a:buFontTx/>
              <a:buChar char="-"/>
            </a:pPr>
            <a:r>
              <a:rPr lang="fr-FR" baseline="0" dirty="0" smtClean="0"/>
              <a:t>10 hologrammes par l’interférence entre deux sources ponctuelles en positions différents</a:t>
            </a:r>
          </a:p>
          <a:p>
            <a:pPr marL="171450" indent="-171450">
              <a:buFontTx/>
              <a:buChar char="-"/>
            </a:pPr>
            <a:r>
              <a:rPr lang="fr-FR" b="1" baseline="0" dirty="0" smtClean="0"/>
              <a:t>10 observations </a:t>
            </a:r>
            <a:r>
              <a:rPr lang="fr-FR" baseline="0" dirty="0" smtClean="0"/>
              <a:t>et </a:t>
            </a:r>
            <a:r>
              <a:rPr lang="fr-FR" b="1" baseline="0" dirty="0" smtClean="0"/>
              <a:t>2 sources</a:t>
            </a:r>
            <a:endParaRPr lang="fr-FR" b="1" dirty="0"/>
          </a:p>
        </p:txBody>
      </p:sp>
      <p:sp>
        <p:nvSpPr>
          <p:cNvPr id="4" name="Espace réservé du numéro de diapositive 3"/>
          <p:cNvSpPr>
            <a:spLocks noGrp="1"/>
          </p:cNvSpPr>
          <p:nvPr>
            <p:ph type="sldNum" sz="quarter" idx="10"/>
          </p:nvPr>
        </p:nvSpPr>
        <p:spPr/>
        <p:txBody>
          <a:bodyPr/>
          <a:lstStyle/>
          <a:p>
            <a:fld id="{86A97C71-586F-4E19-B526-CB0A25F1B7B1}" type="slidenum">
              <a:rPr lang="fr-FR" smtClean="0"/>
              <a:t>16</a:t>
            </a:fld>
            <a:endParaRPr lang="fr-FR"/>
          </a:p>
        </p:txBody>
      </p:sp>
    </p:spTree>
    <p:extLst>
      <p:ext uri="{BB962C8B-B14F-4D97-AF65-F5344CB8AC3E}">
        <p14:creationId xmlns:p14="http://schemas.microsoft.com/office/powerpoint/2010/main" val="17864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fr-FR" noProof="0" dirty="0" smtClean="0"/>
              <a:t>- Méthode</a:t>
            </a:r>
            <a:r>
              <a:rPr lang="fr-FR" baseline="0" noProof="0" dirty="0" smtClean="0"/>
              <a:t> pour faire la </a:t>
            </a:r>
            <a:r>
              <a:rPr lang="fr-FR" b="1" baseline="0" noProof="0" dirty="0" smtClean="0"/>
              <a:t>segmentation</a:t>
            </a:r>
            <a:r>
              <a:rPr lang="fr-FR" b="0" baseline="0" noProof="0" dirty="0" smtClean="0"/>
              <a:t> de la scène 3D, où s’oriente vers les sources à partir du plan hologramme et on fait la restitution de l’hologramme en une image pour des différentes profondeurs</a:t>
            </a:r>
            <a:endParaRPr lang="fr-FR" b="0" noProof="0"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17</a:t>
            </a:fld>
            <a:endParaRPr lang="fr-FR"/>
          </a:p>
        </p:txBody>
      </p:sp>
    </p:spTree>
    <p:extLst>
      <p:ext uri="{BB962C8B-B14F-4D97-AF65-F5344CB8AC3E}">
        <p14:creationId xmlns:p14="http://schemas.microsoft.com/office/powerpoint/2010/main" val="2552230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baseline="0" noProof="0" dirty="0" smtClean="0"/>
              <a:t>L’algorithme analyse </a:t>
            </a:r>
            <a:r>
              <a:rPr lang="fr-FR" b="1" baseline="0" noProof="0" dirty="0" smtClean="0"/>
              <a:t>que l’intensité </a:t>
            </a:r>
            <a:r>
              <a:rPr lang="fr-FR" baseline="0" noProof="0" dirty="0" smtClean="0"/>
              <a:t>des pixels des images restitués. Donc, si on a des sources dans une même profondeur, l’algorithme arrive à détecter qu’une source</a:t>
            </a:r>
          </a:p>
          <a:p>
            <a:pPr marL="171450" indent="-171450">
              <a:buFontTx/>
              <a:buChar char="-"/>
            </a:pPr>
            <a:r>
              <a:rPr lang="fr-FR" baseline="0" noProof="0" dirty="0" smtClean="0"/>
              <a:t>Paramètres choisis d’une </a:t>
            </a:r>
            <a:r>
              <a:rPr lang="fr-FR" b="1" baseline="0" noProof="0" dirty="0" smtClean="0"/>
              <a:t>manière empirique</a:t>
            </a:r>
            <a:r>
              <a:rPr lang="fr-FR" baseline="0" noProof="0" dirty="0" smtClean="0"/>
              <a:t> (seuil de décision et la distance entre les plans à être restitués)</a:t>
            </a:r>
          </a:p>
          <a:p>
            <a:pPr marL="171450" indent="-171450">
              <a:buFontTx/>
              <a:buChar char="-"/>
            </a:pPr>
            <a:r>
              <a:rPr lang="fr-FR" noProof="0" dirty="0" smtClean="0"/>
              <a:t>Analyser la </a:t>
            </a:r>
            <a:r>
              <a:rPr lang="fr-FR" b="1" noProof="0" dirty="0" smtClean="0"/>
              <a:t>forme</a:t>
            </a:r>
            <a:r>
              <a:rPr lang="fr-FR" baseline="0" noProof="0" dirty="0" smtClean="0"/>
              <a:t> dans les images restitués ou appliquer des </a:t>
            </a:r>
            <a:r>
              <a:rPr lang="fr-FR" b="1" baseline="0" noProof="0" dirty="0" smtClean="0"/>
              <a:t>filtres</a:t>
            </a:r>
            <a:endParaRPr lang="fr-FR" b="1" noProof="0"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18</a:t>
            </a:fld>
            <a:endParaRPr lang="fr-FR"/>
          </a:p>
        </p:txBody>
      </p:sp>
    </p:spTree>
    <p:extLst>
      <p:ext uri="{BB962C8B-B14F-4D97-AF65-F5344CB8AC3E}">
        <p14:creationId xmlns:p14="http://schemas.microsoft.com/office/powerpoint/2010/main" val="4030350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noProof="0" dirty="0" smtClean="0"/>
              <a:t>La distribution</a:t>
            </a:r>
            <a:r>
              <a:rPr lang="fr-FR" baseline="0" noProof="0" dirty="0" smtClean="0"/>
              <a:t> de Wigner (distribution de Wigner-Ville), des noms de Eugene Wigner et Jean Ville, a été initialement introduit dans le domaine de la </a:t>
            </a:r>
            <a:r>
              <a:rPr lang="fr-FR" b="1" baseline="0" noProof="0" dirty="0" smtClean="0"/>
              <a:t>physique</a:t>
            </a:r>
            <a:r>
              <a:rPr lang="fr-FR" baseline="0" noProof="0" dirty="0" smtClean="0"/>
              <a:t> </a:t>
            </a:r>
            <a:r>
              <a:rPr lang="fr-FR" b="1" baseline="0" noProof="0" dirty="0" smtClean="0"/>
              <a:t>quantique</a:t>
            </a:r>
            <a:r>
              <a:rPr lang="fr-FR" baseline="0" noProof="0" dirty="0" smtClean="0"/>
              <a:t> en 1932 puis a été introduite par Ville dans la </a:t>
            </a:r>
            <a:r>
              <a:rPr lang="fr-FR" b="1" baseline="0" noProof="0" dirty="0" smtClean="0"/>
              <a:t>théorie du signal</a:t>
            </a:r>
          </a:p>
          <a:p>
            <a:pPr marL="171450" indent="-171450">
              <a:buFontTx/>
              <a:buChar char="-"/>
            </a:pPr>
            <a:r>
              <a:rPr lang="fr-FR" baseline="0" noProof="0" dirty="0" smtClean="0"/>
              <a:t>Représentation des données : on cherche décrire le contenu du signal d’une </a:t>
            </a:r>
            <a:r>
              <a:rPr lang="fr-FR" b="1" baseline="0" noProof="0" dirty="0" smtClean="0"/>
              <a:t>manière plus simple à lire et interpréter</a:t>
            </a:r>
          </a:p>
          <a:p>
            <a:pPr marL="171450" indent="-171450">
              <a:buFontTx/>
              <a:buChar char="-"/>
            </a:pPr>
            <a:r>
              <a:rPr lang="fr-FR" baseline="0" noProof="0" dirty="0" smtClean="0"/>
              <a:t>Représentation temps-fréquence : signaux non stationnaire dont la fréquence varie au cours du temps</a:t>
            </a:r>
          </a:p>
          <a:p>
            <a:pPr marL="171450" indent="-171450">
              <a:buFontTx/>
              <a:buChar char="-"/>
            </a:pPr>
            <a:r>
              <a:rPr lang="fr-FR" baseline="0" noProof="0" dirty="0" smtClean="0"/>
              <a:t>Exploiter la DW comme la </a:t>
            </a:r>
            <a:r>
              <a:rPr lang="fr-FR" b="1" baseline="0" noProof="0" dirty="0" smtClean="0"/>
              <a:t>méthode spectrale pour faire l’analyse</a:t>
            </a:r>
          </a:p>
          <a:p>
            <a:pPr marL="171450" indent="-171450">
              <a:buFontTx/>
              <a:buChar char="-"/>
            </a:pPr>
            <a:r>
              <a:rPr lang="fr-FR" baseline="0" noProof="0" dirty="0" smtClean="0"/>
              <a:t>Fonction 4D : variables spatiales et fréquentielles</a:t>
            </a:r>
          </a:p>
          <a:p>
            <a:pPr marL="171450" indent="-171450">
              <a:buFontTx/>
              <a:buChar char="-"/>
            </a:pPr>
            <a:r>
              <a:rPr lang="fr-FR" baseline="0" noProof="0" dirty="0" smtClean="0"/>
              <a:t>Hologrammes : hautes fréquences -&gt; encore de hautes énergies</a:t>
            </a:r>
          </a:p>
          <a:p>
            <a:pPr marL="171450" indent="-171450">
              <a:buFontTx/>
              <a:buChar char="-"/>
            </a:pPr>
            <a:r>
              <a:rPr lang="fr-FR" sz="2000" noProof="0" dirty="0" smtClean="0"/>
              <a:t>Limitations :</a:t>
            </a:r>
          </a:p>
          <a:p>
            <a:pPr marL="628650" lvl="1" indent="-171450">
              <a:buFontTx/>
              <a:buChar char="-"/>
            </a:pPr>
            <a:r>
              <a:rPr lang="fr-FR" sz="1600" noProof="0" dirty="0" smtClean="0"/>
              <a:t>Distribution </a:t>
            </a:r>
            <a:r>
              <a:rPr lang="fr-FR" sz="1600" b="1" noProof="0" dirty="0" smtClean="0"/>
              <a:t>pas linéaire</a:t>
            </a:r>
            <a:r>
              <a:rPr lang="fr-FR" sz="1600" noProof="0" dirty="0" smtClean="0"/>
              <a:t> (termes croisés)</a:t>
            </a:r>
          </a:p>
          <a:p>
            <a:pPr marL="628650" lvl="1" indent="-171450">
              <a:buFontTx/>
              <a:buChar char="-"/>
            </a:pPr>
            <a:r>
              <a:rPr lang="fr-FR" sz="1600" b="1" noProof="0" dirty="0" smtClean="0"/>
              <a:t>Pas toujours positive</a:t>
            </a:r>
          </a:p>
          <a:p>
            <a:pPr marL="171450" indent="-171450">
              <a:buFontTx/>
              <a:buChar char="-"/>
            </a:pPr>
            <a:endParaRPr lang="en-GB" baseline="0" dirty="0" smtClean="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19</a:t>
            </a:fld>
            <a:endParaRPr lang="fr-FR"/>
          </a:p>
        </p:txBody>
      </p:sp>
    </p:spTree>
    <p:extLst>
      <p:ext uri="{BB962C8B-B14F-4D97-AF65-F5344CB8AC3E}">
        <p14:creationId xmlns:p14="http://schemas.microsoft.com/office/powerpoint/2010/main" val="4117697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noProof="0" dirty="0" smtClean="0"/>
              <a:t>Problème de </a:t>
            </a:r>
            <a:r>
              <a:rPr lang="fr-FR" b="1" noProof="0" dirty="0" smtClean="0"/>
              <a:t>classification</a:t>
            </a:r>
            <a:r>
              <a:rPr lang="fr-FR" baseline="0" noProof="0" dirty="0" smtClean="0"/>
              <a:t> : classifier l’hologramme par le nombre de sources ponctuelles</a:t>
            </a:r>
          </a:p>
          <a:p>
            <a:pPr marL="171450" indent="-171450">
              <a:buFontTx/>
              <a:buChar char="-"/>
            </a:pPr>
            <a:r>
              <a:rPr lang="fr-FR" baseline="0" noProof="0" dirty="0" smtClean="0"/>
              <a:t>Problème de </a:t>
            </a:r>
            <a:r>
              <a:rPr lang="fr-FR" b="1" baseline="0" noProof="0" dirty="0" smtClean="0"/>
              <a:t>régression</a:t>
            </a:r>
            <a:r>
              <a:rPr lang="fr-FR" baseline="0" noProof="0" dirty="0" smtClean="0"/>
              <a:t> : retrouver les positions des les sources ponctuelles</a:t>
            </a:r>
            <a:endParaRPr lang="fr-FR" noProof="0"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20</a:t>
            </a:fld>
            <a:endParaRPr lang="fr-FR"/>
          </a:p>
        </p:txBody>
      </p:sp>
    </p:spTree>
    <p:extLst>
      <p:ext uri="{BB962C8B-B14F-4D97-AF65-F5344CB8AC3E}">
        <p14:creationId xmlns:p14="http://schemas.microsoft.com/office/powerpoint/2010/main" val="3584985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noProof="0" dirty="0" smtClean="0"/>
              <a:t>Les</a:t>
            </a:r>
            <a:r>
              <a:rPr lang="fr-FR" baseline="0" noProof="0" dirty="0" smtClean="0"/>
              <a:t> </a:t>
            </a:r>
            <a:r>
              <a:rPr lang="fr-FR" b="1" baseline="0" noProof="0" dirty="0" smtClean="0"/>
              <a:t>positions</a:t>
            </a:r>
            <a:r>
              <a:rPr lang="fr-FR" baseline="0" noProof="0" dirty="0" smtClean="0"/>
              <a:t> des particules ont été générés de </a:t>
            </a:r>
            <a:r>
              <a:rPr lang="fr-FR" b="1" baseline="0" noProof="0" dirty="0" smtClean="0"/>
              <a:t>manière aléatoire</a:t>
            </a:r>
          </a:p>
          <a:p>
            <a:pPr marL="171450" indent="-171450">
              <a:buFontTx/>
              <a:buChar char="-"/>
            </a:pPr>
            <a:r>
              <a:rPr lang="fr-FR" baseline="0" noProof="0" dirty="0" smtClean="0"/>
              <a:t>Prétraitement des données : redimensionner l’entrée, faire la normalisation et partager la base des donnée</a:t>
            </a:r>
          </a:p>
          <a:p>
            <a:pPr marL="171450" indent="-171450">
              <a:buFontTx/>
              <a:buChar char="-"/>
            </a:pPr>
            <a:r>
              <a:rPr lang="fr-FR" baseline="0" noProof="0" dirty="0" smtClean="0"/>
              <a:t>Conclusion</a:t>
            </a:r>
          </a:p>
          <a:p>
            <a:pPr marL="628650" lvl="1" indent="-171450">
              <a:buFontTx/>
              <a:buChar char="-"/>
            </a:pPr>
            <a:r>
              <a:rPr lang="fr-FR" b="1" baseline="0" noProof="0" dirty="0" smtClean="0"/>
              <a:t>Mémoriser l’entrée</a:t>
            </a:r>
          </a:p>
          <a:p>
            <a:pPr marL="628650" lvl="1" indent="-171450">
              <a:buFontTx/>
              <a:buChar char="-"/>
            </a:pPr>
            <a:r>
              <a:rPr lang="fr-FR" b="1" baseline="0" noProof="0" dirty="0" smtClean="0"/>
              <a:t>Pas assez de distribution de Wigner (temps d’exécution)</a:t>
            </a:r>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21</a:t>
            </a:fld>
            <a:endParaRPr lang="fr-FR"/>
          </a:p>
        </p:txBody>
      </p:sp>
    </p:spTree>
    <p:extLst>
      <p:ext uri="{BB962C8B-B14F-4D97-AF65-F5344CB8AC3E}">
        <p14:creationId xmlns:p14="http://schemas.microsoft.com/office/powerpoint/2010/main" val="2848037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2</a:t>
            </a:fld>
            <a:endParaRPr lang="fr-FR"/>
          </a:p>
        </p:txBody>
      </p:sp>
    </p:spTree>
    <p:extLst>
      <p:ext uri="{BB962C8B-B14F-4D97-AF65-F5344CB8AC3E}">
        <p14:creationId xmlns:p14="http://schemas.microsoft.com/office/powerpoint/2010/main" val="1060733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b="1" noProof="0" dirty="0" smtClean="0"/>
              <a:t>Méthode</a:t>
            </a:r>
            <a:r>
              <a:rPr lang="fr-FR" b="1" baseline="0" noProof="0" dirty="0" smtClean="0"/>
              <a:t> d’évaluation différente</a:t>
            </a:r>
          </a:p>
          <a:p>
            <a:pPr marL="171450" indent="-171450">
              <a:buFontTx/>
              <a:buChar char="-"/>
            </a:pPr>
            <a:r>
              <a:rPr lang="fr-FR" b="1" baseline="0" noProof="0" dirty="0" smtClean="0"/>
              <a:t>Pas de conclusion </a:t>
            </a:r>
            <a:r>
              <a:rPr lang="fr-FR" b="0" baseline="0" noProof="0" dirty="0" smtClean="0"/>
              <a:t>par rapport au mieux domaine à travailler</a:t>
            </a:r>
          </a:p>
          <a:p>
            <a:pPr marL="171450" indent="-171450">
              <a:buFontTx/>
              <a:buChar char="-"/>
            </a:pPr>
            <a:r>
              <a:rPr lang="fr-FR" b="0" baseline="0" noProof="0" dirty="0" smtClean="0"/>
              <a:t>Les réseaux des neurones ne sont pas beaucoup utilisé pour la </a:t>
            </a:r>
            <a:r>
              <a:rPr lang="fr-FR" b="0" baseline="0" noProof="0" dirty="0" err="1" smtClean="0"/>
              <a:t>régréssion</a:t>
            </a:r>
            <a:r>
              <a:rPr lang="fr-FR" b="0" baseline="0" noProof="0" dirty="0" smtClean="0"/>
              <a:t> </a:t>
            </a:r>
            <a:endParaRPr lang="fr-FR" b="1" noProof="0"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22</a:t>
            </a:fld>
            <a:endParaRPr lang="fr-FR"/>
          </a:p>
        </p:txBody>
      </p:sp>
    </p:spTree>
    <p:extLst>
      <p:ext uri="{BB962C8B-B14F-4D97-AF65-F5344CB8AC3E}">
        <p14:creationId xmlns:p14="http://schemas.microsoft.com/office/powerpoint/2010/main" val="160713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noProof="0" dirty="0" smtClean="0"/>
              <a:t>Travail</a:t>
            </a:r>
            <a:r>
              <a:rPr lang="fr-FR" baseline="0" noProof="0" dirty="0" smtClean="0"/>
              <a:t> réalisé</a:t>
            </a:r>
          </a:p>
          <a:p>
            <a:pPr marL="628650" lvl="1" indent="-171450">
              <a:buFontTx/>
              <a:buChar char="-"/>
            </a:pPr>
            <a:r>
              <a:rPr lang="fr-FR" b="1" baseline="0" noProof="0" dirty="0" smtClean="0"/>
              <a:t>Pas de résultats attendues</a:t>
            </a:r>
          </a:p>
          <a:p>
            <a:pPr marL="628650" lvl="1" indent="-171450">
              <a:buFontTx/>
              <a:buChar char="-"/>
            </a:pPr>
            <a:r>
              <a:rPr lang="fr-FR" b="1" baseline="0" noProof="0" dirty="0" smtClean="0"/>
              <a:t>Pistes à suivre</a:t>
            </a:r>
            <a:endParaRPr lang="fr-FR" b="1" noProof="0" dirty="0" smtClean="0"/>
          </a:p>
          <a:p>
            <a:pPr marL="171450" indent="-171450">
              <a:buFontTx/>
              <a:buChar char="-"/>
            </a:pPr>
            <a:r>
              <a:rPr lang="fr-FR" noProof="0" dirty="0" smtClean="0"/>
              <a:t>B-</a:t>
            </a:r>
            <a:r>
              <a:rPr lang="fr-FR" noProof="0" dirty="0" err="1" smtClean="0"/>
              <a:t>spline</a:t>
            </a:r>
            <a:endParaRPr lang="fr-FR" noProof="0" dirty="0" smtClean="0"/>
          </a:p>
          <a:p>
            <a:pPr marL="628650" lvl="1" indent="-171450">
              <a:buFontTx/>
              <a:buChar char="-"/>
            </a:pPr>
            <a:r>
              <a:rPr lang="fr-FR" b="1" noProof="0" dirty="0" smtClean="0"/>
              <a:t>Méthode</a:t>
            </a:r>
            <a:r>
              <a:rPr lang="fr-FR" b="1" baseline="0" noProof="0" dirty="0" smtClean="0"/>
              <a:t> pour designer des courbes</a:t>
            </a:r>
          </a:p>
          <a:p>
            <a:pPr marL="171450" lvl="0" indent="-171450">
              <a:buFontTx/>
              <a:buChar char="-"/>
            </a:pPr>
            <a:r>
              <a:rPr lang="fr-FR" b="0" baseline="0" noProof="0" dirty="0" smtClean="0"/>
              <a:t>Carte de profondeur</a:t>
            </a:r>
          </a:p>
          <a:p>
            <a:pPr marL="628650" lvl="1" indent="-171450">
              <a:buFontTx/>
              <a:buChar char="-"/>
            </a:pPr>
            <a:r>
              <a:rPr lang="fr-FR" b="1" baseline="0" noProof="0" dirty="0" smtClean="0"/>
              <a:t>Image de coordonnées en z </a:t>
            </a:r>
            <a:r>
              <a:rPr lang="fr-FR" b="0" baseline="0" noProof="0" dirty="0" smtClean="0"/>
              <a:t>basé sur les pixels</a:t>
            </a:r>
            <a:endParaRPr lang="fr-FR" b="0" noProof="0" dirty="0" smtClean="0"/>
          </a:p>
          <a:p>
            <a:pPr marL="171450" indent="-171450">
              <a:buFontTx/>
              <a:buChar char="-"/>
            </a:pPr>
            <a:r>
              <a:rPr lang="fr-FR" noProof="0" dirty="0" smtClean="0"/>
              <a:t>Une carte de profondeur (</a:t>
            </a:r>
            <a:r>
              <a:rPr lang="fr-FR" i="1" noProof="0" dirty="0" smtClean="0"/>
              <a:t>z </a:t>
            </a:r>
            <a:r>
              <a:rPr lang="fr-FR" i="1" noProof="0" dirty="0" err="1" smtClean="0"/>
              <a:t>map</a:t>
            </a:r>
            <a:r>
              <a:rPr lang="fr-FR" i="1" noProof="0" dirty="0" smtClean="0"/>
              <a:t> </a:t>
            </a:r>
            <a:r>
              <a:rPr lang="fr-FR" i="0" noProof="0" dirty="0" smtClean="0"/>
              <a:t>en</a:t>
            </a:r>
            <a:r>
              <a:rPr lang="fr-FR" i="0" baseline="0" noProof="0" dirty="0" smtClean="0"/>
              <a:t> anglais</a:t>
            </a:r>
            <a:r>
              <a:rPr lang="fr-FR" noProof="0" dirty="0" smtClean="0"/>
              <a:t>) est une image de</a:t>
            </a:r>
            <a:r>
              <a:rPr lang="fr-FR" baseline="0" noProof="0" dirty="0" smtClean="0"/>
              <a:t> coordonnées en z basée sur les pixels. Les niveaux de gris dans la carte de profondeur représentent les valeurs de hauteur</a:t>
            </a:r>
          </a:p>
          <a:p>
            <a:pPr marL="171450" indent="-171450">
              <a:buFontTx/>
              <a:buChar char="-"/>
            </a:pPr>
            <a:r>
              <a:rPr lang="fr-FR" baseline="0" noProof="0" dirty="0" smtClean="0"/>
              <a:t>Chaque pixel représente une hauteur en z selon sa valeur de niveau gris (image intermédiaire entre une image 2D et une image 3D)</a:t>
            </a:r>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24</a:t>
            </a:fld>
            <a:endParaRPr lang="fr-FR"/>
          </a:p>
        </p:txBody>
      </p:sp>
    </p:spTree>
    <p:extLst>
      <p:ext uri="{BB962C8B-B14F-4D97-AF65-F5344CB8AC3E}">
        <p14:creationId xmlns:p14="http://schemas.microsoft.com/office/powerpoint/2010/main" val="3184991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6A97C71-586F-4E19-B526-CB0A25F1B7B1}" type="slidenum">
              <a:rPr lang="fr-FR" smtClean="0"/>
              <a:t>29</a:t>
            </a:fld>
            <a:endParaRPr lang="fr-FR"/>
          </a:p>
        </p:txBody>
      </p:sp>
    </p:spTree>
    <p:extLst>
      <p:ext uri="{BB962C8B-B14F-4D97-AF65-F5344CB8AC3E}">
        <p14:creationId xmlns:p14="http://schemas.microsoft.com/office/powerpoint/2010/main" val="3759032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baseline="0" noProof="0" dirty="0" smtClean="0"/>
              <a:t>Il s’agit d’un </a:t>
            </a:r>
            <a:r>
              <a:rPr lang="fr-FR" b="1" baseline="0" noProof="0" dirty="0" smtClean="0"/>
              <a:t>institut de recherche thématique interdisciplinaire </a:t>
            </a:r>
            <a:r>
              <a:rPr lang="fr-FR" baseline="0" noProof="0" dirty="0" smtClean="0"/>
              <a:t>qui associe des </a:t>
            </a:r>
            <a:r>
              <a:rPr lang="fr-FR" b="1" baseline="0" noProof="0" dirty="0" smtClean="0"/>
              <a:t>établissements d’enseignement supérieur et de recherche</a:t>
            </a:r>
            <a:r>
              <a:rPr lang="fr-FR" baseline="0" noProof="0" dirty="0" smtClean="0"/>
              <a:t>, </a:t>
            </a:r>
            <a:r>
              <a:rPr lang="fr-FR" b="1" baseline="0" noProof="0" dirty="0" smtClean="0"/>
              <a:t>des grands groupes </a:t>
            </a:r>
            <a:r>
              <a:rPr lang="fr-FR" baseline="0" noProof="0" dirty="0" smtClean="0"/>
              <a:t>et des </a:t>
            </a:r>
            <a:r>
              <a:rPr lang="fr-FR" b="1" baseline="0" noProof="0" dirty="0" smtClean="0"/>
              <a:t>PME</a:t>
            </a:r>
            <a:r>
              <a:rPr lang="fr-FR" baseline="0" noProof="0" dirty="0" smtClean="0"/>
              <a:t> autour d’un </a:t>
            </a:r>
            <a:r>
              <a:rPr lang="fr-FR" b="1" baseline="0" noProof="0" dirty="0" smtClean="0"/>
              <a:t>programme commun de recherche technologique</a:t>
            </a:r>
          </a:p>
          <a:p>
            <a:pPr marL="171450" indent="-171450">
              <a:buFontTx/>
              <a:buChar char="-"/>
            </a:pPr>
            <a:r>
              <a:rPr lang="fr-FR" baseline="0" noProof="0" dirty="0" smtClean="0"/>
              <a:t>L’IRT est fondé sur un </a:t>
            </a:r>
            <a:r>
              <a:rPr lang="fr-FR" b="1" baseline="0" noProof="0" dirty="0" smtClean="0"/>
              <a:t>partenariat public-privé</a:t>
            </a:r>
            <a:r>
              <a:rPr lang="fr-FR" baseline="0" noProof="0" dirty="0" smtClean="0"/>
              <a:t> entre l’Etat, des établissements publics de recherché et des industriels dans une logique ce </a:t>
            </a:r>
            <a:r>
              <a:rPr lang="fr-FR" baseline="0" noProof="0" dirty="0" err="1" smtClean="0"/>
              <a:t>co</a:t>
            </a:r>
            <a:r>
              <a:rPr lang="fr-FR" baseline="0" noProof="0" dirty="0" smtClean="0"/>
              <a:t>-investissements et de partage de risques</a:t>
            </a:r>
          </a:p>
          <a:p>
            <a:pPr marL="171450" indent="-171450">
              <a:buFontTx/>
              <a:buChar char="-"/>
            </a:pPr>
            <a:endParaRPr lang="en-GB"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4</a:t>
            </a:fld>
            <a:endParaRPr lang="fr-FR"/>
          </a:p>
        </p:txBody>
      </p:sp>
    </p:spTree>
    <p:extLst>
      <p:ext uri="{BB962C8B-B14F-4D97-AF65-F5344CB8AC3E}">
        <p14:creationId xmlns:p14="http://schemas.microsoft.com/office/powerpoint/2010/main" val="3559973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baseline="0" noProof="0" dirty="0" smtClean="0"/>
              <a:t>Il existe en France </a:t>
            </a:r>
            <a:r>
              <a:rPr lang="fr-FR" b="1" baseline="0" noProof="0" dirty="0" smtClean="0"/>
              <a:t>huit</a:t>
            </a:r>
            <a:r>
              <a:rPr lang="fr-FR" baseline="0" noProof="0" dirty="0" smtClean="0"/>
              <a:t> IRT :</a:t>
            </a:r>
          </a:p>
          <a:p>
            <a:pPr marL="628650" lvl="1" indent="-171450">
              <a:buFontTx/>
              <a:buChar char="-"/>
            </a:pPr>
            <a:r>
              <a:rPr lang="fr-FR" baseline="0" noProof="0" dirty="0" smtClean="0"/>
              <a:t>IRT b&lt;&gt;</a:t>
            </a:r>
            <a:r>
              <a:rPr lang="fr-FR" baseline="0" noProof="0" dirty="0" err="1" smtClean="0"/>
              <a:t>com</a:t>
            </a:r>
            <a:r>
              <a:rPr lang="fr-FR" baseline="0" noProof="0" dirty="0" smtClean="0"/>
              <a:t> (</a:t>
            </a:r>
            <a:r>
              <a:rPr lang="fr-FR" baseline="0" noProof="0" dirty="0" err="1" smtClean="0"/>
              <a:t>Tecnhologies</a:t>
            </a:r>
            <a:r>
              <a:rPr lang="fr-FR" baseline="0" noProof="0" dirty="0" smtClean="0"/>
              <a:t> numériques, Rennes)</a:t>
            </a:r>
          </a:p>
          <a:p>
            <a:pPr marL="628650" lvl="1" indent="-171450">
              <a:buFontTx/>
              <a:buChar char="-"/>
            </a:pPr>
            <a:r>
              <a:rPr lang="fr-FR" baseline="0" noProof="0" dirty="0" smtClean="0"/>
              <a:t>IRT </a:t>
            </a:r>
            <a:r>
              <a:rPr lang="fr-FR" baseline="0" noProof="0" dirty="0" err="1" smtClean="0"/>
              <a:t>Bioaster</a:t>
            </a:r>
            <a:r>
              <a:rPr lang="fr-FR" baseline="0" noProof="0" dirty="0" smtClean="0"/>
              <a:t> (Maladies infectieuses, microbiologie, Lyon-Paris)</a:t>
            </a:r>
          </a:p>
          <a:p>
            <a:pPr marL="628650" lvl="1" indent="-171450">
              <a:buFontTx/>
              <a:buChar char="-"/>
            </a:pPr>
            <a:r>
              <a:rPr lang="fr-FR" baseline="0" noProof="0" dirty="0" smtClean="0"/>
              <a:t>IRT Jules Verne (Advanced </a:t>
            </a:r>
            <a:r>
              <a:rPr lang="fr-FR" baseline="0" noProof="0" dirty="0" err="1" smtClean="0"/>
              <a:t>manufacturing</a:t>
            </a:r>
            <a:r>
              <a:rPr lang="fr-FR" baseline="0" noProof="0" dirty="0" smtClean="0"/>
              <a:t>, Nantes)</a:t>
            </a:r>
          </a:p>
          <a:p>
            <a:pPr marL="628650" lvl="1" indent="-171450">
              <a:buFontTx/>
              <a:buChar char="-"/>
            </a:pPr>
            <a:r>
              <a:rPr lang="fr-FR" baseline="0" noProof="0" dirty="0" smtClean="0"/>
              <a:t>IRT M2P (Matériaux, métallurgie et procédés, Metz)</a:t>
            </a:r>
          </a:p>
          <a:p>
            <a:pPr marL="628650" lvl="1" indent="-171450">
              <a:buFontTx/>
              <a:buChar char="-"/>
            </a:pPr>
            <a:r>
              <a:rPr lang="fr-FR" baseline="0" noProof="0" dirty="0" smtClean="0"/>
              <a:t>IRT </a:t>
            </a:r>
            <a:r>
              <a:rPr lang="fr-FR" baseline="0" noProof="0" dirty="0" err="1" smtClean="0"/>
              <a:t>Nanoelec</a:t>
            </a:r>
            <a:r>
              <a:rPr lang="fr-FR" baseline="0" noProof="0" dirty="0" smtClean="0"/>
              <a:t> (Nanoélectroniques, Grenoble)</a:t>
            </a:r>
          </a:p>
          <a:p>
            <a:pPr marL="628650" lvl="1" indent="-171450">
              <a:buFontTx/>
              <a:buChar char="-"/>
            </a:pPr>
            <a:r>
              <a:rPr lang="fr-FR" baseline="0" noProof="0" dirty="0" smtClean="0"/>
              <a:t>IRT </a:t>
            </a:r>
            <a:r>
              <a:rPr lang="fr-FR" baseline="0" noProof="0" dirty="0" err="1" smtClean="0"/>
              <a:t>Railenium</a:t>
            </a:r>
            <a:r>
              <a:rPr lang="fr-FR" baseline="0" noProof="0" dirty="0" smtClean="0"/>
              <a:t> (Systèmes </a:t>
            </a:r>
            <a:r>
              <a:rPr lang="fr-FR" baseline="0" noProof="0" dirty="0" err="1" smtClean="0"/>
              <a:t>ferroviaries</a:t>
            </a:r>
            <a:r>
              <a:rPr lang="fr-FR" baseline="0" noProof="0" dirty="0" smtClean="0"/>
              <a:t>, Valenciennes)</a:t>
            </a:r>
          </a:p>
          <a:p>
            <a:pPr marL="628650" lvl="1" indent="-171450">
              <a:buFontTx/>
              <a:buChar char="-"/>
            </a:pPr>
            <a:r>
              <a:rPr lang="fr-FR" baseline="0" noProof="0" dirty="0" smtClean="0"/>
              <a:t>IRT Antoine de Saint Exupéry (Aéronautique, espace, systèmes embarqués, Toulouse-Bordeaux)</a:t>
            </a:r>
          </a:p>
          <a:p>
            <a:pPr marL="628650" lvl="1" indent="-171450">
              <a:buFontTx/>
              <a:buChar char="-"/>
            </a:pPr>
            <a:r>
              <a:rPr lang="fr-FR" baseline="0" noProof="0" dirty="0" smtClean="0"/>
              <a:t>IRT </a:t>
            </a:r>
            <a:r>
              <a:rPr lang="fr-FR" baseline="0" noProof="0" dirty="0" err="1" smtClean="0"/>
              <a:t>SystemX</a:t>
            </a:r>
            <a:r>
              <a:rPr lang="fr-FR" baseline="0" noProof="0" dirty="0" smtClean="0"/>
              <a:t> (Ingénierie numérique des systèmes, Paris-Saclay)</a:t>
            </a:r>
          </a:p>
          <a:p>
            <a:pPr marL="171450" lvl="0" indent="-171450">
              <a:buFontTx/>
              <a:buChar char="-"/>
            </a:pPr>
            <a:r>
              <a:rPr lang="fr-FR" baseline="0" noProof="0" dirty="0" smtClean="0"/>
              <a:t>Depuis mars 2015, les IRT ont décidé de se réunir </a:t>
            </a:r>
            <a:r>
              <a:rPr lang="fr-FR" b="1" baseline="0" noProof="0" dirty="0" smtClean="0"/>
              <a:t>autour d’une association </a:t>
            </a:r>
            <a:r>
              <a:rPr lang="fr-FR" baseline="0" noProof="0" dirty="0" smtClean="0"/>
              <a:t>: la French Institutes of </a:t>
            </a:r>
            <a:r>
              <a:rPr lang="fr-FR" baseline="0" noProof="0" dirty="0" err="1" smtClean="0"/>
              <a:t>Technology</a:t>
            </a:r>
            <a:r>
              <a:rPr lang="fr-FR" baseline="0" noProof="0" dirty="0" smtClean="0"/>
              <a:t> (FIT)</a:t>
            </a:r>
            <a:endParaRPr lang="fr-FR" noProof="0"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5</a:t>
            </a:fld>
            <a:endParaRPr lang="fr-FR"/>
          </a:p>
        </p:txBody>
      </p:sp>
    </p:spTree>
    <p:extLst>
      <p:ext uri="{BB962C8B-B14F-4D97-AF65-F5344CB8AC3E}">
        <p14:creationId xmlns:p14="http://schemas.microsoft.com/office/powerpoint/2010/main" val="3127728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noProof="0" dirty="0" smtClean="0"/>
              <a:t>Situé au sein du laboratoire de Nouveaux</a:t>
            </a:r>
            <a:r>
              <a:rPr lang="fr-FR" baseline="0" noProof="0" dirty="0" smtClean="0"/>
              <a:t> Contenu Media</a:t>
            </a:r>
          </a:p>
          <a:p>
            <a:pPr marL="171450" indent="-171450">
              <a:buFontTx/>
              <a:buChar char="-"/>
            </a:pPr>
            <a:r>
              <a:rPr lang="fr-FR" baseline="0" noProof="0" dirty="0" smtClean="0"/>
              <a:t>7 ans d’holographie chez b&lt;&gt;</a:t>
            </a:r>
            <a:r>
              <a:rPr lang="fr-FR" baseline="0" noProof="0" dirty="0" err="1" smtClean="0"/>
              <a:t>com</a:t>
            </a:r>
            <a:endParaRPr lang="fr-FR" baseline="0" noProof="0" dirty="0" smtClean="0"/>
          </a:p>
          <a:p>
            <a:pPr marL="628650" lvl="1" indent="-171450">
              <a:buFontTx/>
              <a:buChar char="-"/>
            </a:pPr>
            <a:r>
              <a:rPr lang="fr-FR" b="1" baseline="0" noProof="0" dirty="0" smtClean="0"/>
              <a:t>Reconnaissance scientifique</a:t>
            </a:r>
          </a:p>
          <a:p>
            <a:pPr marL="628650" lvl="1" indent="-171450">
              <a:buFontTx/>
              <a:buChar char="-"/>
            </a:pPr>
            <a:r>
              <a:rPr lang="fr-FR" b="1" baseline="0" noProof="0" dirty="0" smtClean="0"/>
              <a:t>Visibilité dans les domaines de l’image</a:t>
            </a:r>
          </a:p>
          <a:p>
            <a:pPr marL="628650" lvl="1" indent="-171450">
              <a:buFontTx/>
              <a:buChar char="-"/>
            </a:pPr>
            <a:r>
              <a:rPr lang="fr-FR" b="1" baseline="0" noProof="0" dirty="0" smtClean="0"/>
              <a:t>Prototype de display holographique sur table optique</a:t>
            </a:r>
          </a:p>
          <a:p>
            <a:pPr marL="171450" lvl="0" indent="-171450">
              <a:buFontTx/>
              <a:buChar char="-"/>
            </a:pPr>
            <a:r>
              <a:rPr lang="fr-FR" baseline="0" noProof="0" dirty="0" smtClean="0"/>
              <a:t>Microsoft </a:t>
            </a:r>
            <a:r>
              <a:rPr lang="fr-FR" baseline="0" noProof="0" dirty="0" err="1" smtClean="0"/>
              <a:t>HoloLens</a:t>
            </a:r>
            <a:r>
              <a:rPr lang="fr-FR" baseline="0" noProof="0" dirty="0" smtClean="0"/>
              <a:t> est une paire de lunettes de réalité mixte permettant de simuler des hologrammes qui s’intègrent dans le champs de vision de l’utilisateur</a:t>
            </a:r>
          </a:p>
          <a:p>
            <a:pPr marL="171450" indent="-171450">
              <a:buFontTx/>
              <a:buChar char="-"/>
            </a:pPr>
            <a:endParaRPr lang="fr-FR" noProof="0"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6</a:t>
            </a:fld>
            <a:endParaRPr lang="fr-FR"/>
          </a:p>
        </p:txBody>
      </p:sp>
    </p:spTree>
    <p:extLst>
      <p:ext uri="{BB962C8B-B14F-4D97-AF65-F5344CB8AC3E}">
        <p14:creationId xmlns:p14="http://schemas.microsoft.com/office/powerpoint/2010/main" val="3335114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smtClean="0"/>
              <a:t>Procédé permettant d’</a:t>
            </a:r>
            <a:r>
              <a:rPr lang="fr-FR" sz="1200" b="1" dirty="0" smtClean="0"/>
              <a:t>enregistrer</a:t>
            </a:r>
            <a:r>
              <a:rPr lang="fr-FR" sz="1200" dirty="0" smtClean="0"/>
              <a:t> puis de </a:t>
            </a:r>
            <a:r>
              <a:rPr lang="fr-FR" sz="1200" b="1" dirty="0" smtClean="0"/>
              <a:t>reproduire l’onde lumineuse</a:t>
            </a:r>
            <a:r>
              <a:rPr lang="fr-FR" sz="1200" dirty="0" smtClean="0"/>
              <a:t> issue d’un objet ou d’une scène donnée.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smtClean="0"/>
          </a:p>
          <a:p>
            <a:endParaRPr lang="fr-FR" dirty="0"/>
          </a:p>
        </p:txBody>
      </p:sp>
      <p:sp>
        <p:nvSpPr>
          <p:cNvPr id="4" name="Espace réservé du numéro de diapositive 3"/>
          <p:cNvSpPr>
            <a:spLocks noGrp="1"/>
          </p:cNvSpPr>
          <p:nvPr>
            <p:ph type="sldNum" sz="quarter" idx="10"/>
          </p:nvPr>
        </p:nvSpPr>
        <p:spPr/>
        <p:txBody>
          <a:bodyPr/>
          <a:lstStyle/>
          <a:p>
            <a:fld id="{86A97C71-586F-4E19-B526-CB0A25F1B7B1}" type="slidenum">
              <a:rPr lang="fr-FR" smtClean="0"/>
              <a:t>7</a:t>
            </a:fld>
            <a:endParaRPr lang="fr-FR"/>
          </a:p>
        </p:txBody>
      </p:sp>
    </p:spTree>
    <p:extLst>
      <p:ext uri="{BB962C8B-B14F-4D97-AF65-F5344CB8AC3E}">
        <p14:creationId xmlns:p14="http://schemas.microsoft.com/office/powerpoint/2010/main" val="2336518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noProof="0" dirty="0" smtClean="0"/>
              <a:t>Un hologramme utilise la diffraction pour</a:t>
            </a:r>
            <a:r>
              <a:rPr lang="fr-FR" baseline="0" noProof="0" dirty="0" smtClean="0"/>
              <a:t> reproduire l’onde lumineuse qui serait émise, transmise ou réfléchie par une scène donnée, permettant à l’utilisateur de la percevoir comme si elle était physiquement présente devant lui</a:t>
            </a:r>
          </a:p>
          <a:p>
            <a:pPr marL="171450" indent="-171450">
              <a:buFontTx/>
              <a:buChar char="-"/>
            </a:pPr>
            <a:r>
              <a:rPr lang="fr-FR" baseline="0" noProof="0" dirty="0" smtClean="0"/>
              <a:t>L’holographie </a:t>
            </a:r>
            <a:r>
              <a:rPr lang="fr-FR" b="1" baseline="0" noProof="0" dirty="0" smtClean="0"/>
              <a:t>fournit tous les indices de perception de la profondeur</a:t>
            </a:r>
            <a:r>
              <a:rPr lang="fr-FR" baseline="0" noProof="0" dirty="0" smtClean="0"/>
              <a:t> du système visuel humain, procurant </a:t>
            </a:r>
            <a:r>
              <a:rPr lang="fr-FR" b="1" baseline="0" noProof="0" dirty="0" smtClean="0"/>
              <a:t>l’illusion du relief la plus naturelle et réaliste possible</a:t>
            </a:r>
            <a:endParaRPr lang="fr-FR" b="1" noProof="0"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8</a:t>
            </a:fld>
            <a:endParaRPr lang="fr-FR"/>
          </a:p>
        </p:txBody>
      </p:sp>
    </p:spTree>
    <p:extLst>
      <p:ext uri="{BB962C8B-B14F-4D97-AF65-F5344CB8AC3E}">
        <p14:creationId xmlns:p14="http://schemas.microsoft.com/office/powerpoint/2010/main" val="7537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fr-FR" noProof="0" dirty="0" smtClean="0"/>
              <a:t>- </a:t>
            </a:r>
            <a:r>
              <a:rPr lang="fr-FR" b="0" noProof="0" dirty="0" smtClean="0"/>
              <a:t>À ne</a:t>
            </a:r>
            <a:r>
              <a:rPr lang="fr-FR" b="0" baseline="0" noProof="0" dirty="0" smtClean="0"/>
              <a:t> pas confondre</a:t>
            </a:r>
            <a:r>
              <a:rPr lang="fr-FR" baseline="0" noProof="0" dirty="0" smtClean="0"/>
              <a:t> avec d’autres techniques et exemples mal diffusés dans les films</a:t>
            </a:r>
          </a:p>
          <a:p>
            <a:r>
              <a:rPr lang="fr-FR" baseline="0" noProof="0" dirty="0" smtClean="0"/>
              <a:t>- </a:t>
            </a:r>
            <a:r>
              <a:rPr lang="fr-FR" b="1" i="0" baseline="0" noProof="0" dirty="0" smtClean="0"/>
              <a:t>Fantôme de Pepper</a:t>
            </a:r>
            <a:r>
              <a:rPr lang="fr-FR" baseline="0" noProof="0" dirty="0" smtClean="0"/>
              <a:t> est une technique d’illusion optique et se base uniquement sur une projection 2D sur un semi-transparent</a:t>
            </a:r>
            <a:endParaRPr lang="fr-FR" noProof="0"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9</a:t>
            </a:fld>
            <a:endParaRPr lang="fr-FR"/>
          </a:p>
        </p:txBody>
      </p:sp>
    </p:spTree>
    <p:extLst>
      <p:ext uri="{BB962C8B-B14F-4D97-AF65-F5344CB8AC3E}">
        <p14:creationId xmlns:p14="http://schemas.microsoft.com/office/powerpoint/2010/main" val="1073281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fr-FR" noProof="0" dirty="0" smtClean="0"/>
              <a:t>b&lt;&gt;com</a:t>
            </a:r>
            <a:r>
              <a:rPr lang="fr-FR" baseline="0" noProof="0" dirty="0" smtClean="0"/>
              <a:t> hologramme databank</a:t>
            </a:r>
          </a:p>
          <a:p>
            <a:pPr marL="171450" indent="-171450">
              <a:buFontTx/>
              <a:buChar char="-"/>
            </a:pPr>
            <a:r>
              <a:rPr lang="fr-FR" baseline="0" noProof="0" dirty="0" smtClean="0"/>
              <a:t>L’hologramme permet d’</a:t>
            </a:r>
            <a:r>
              <a:rPr lang="fr-FR" b="1" baseline="0" noProof="0" dirty="0" smtClean="0"/>
              <a:t>enrigester</a:t>
            </a:r>
            <a:r>
              <a:rPr lang="fr-FR" baseline="0" noProof="0" dirty="0" smtClean="0"/>
              <a:t> à la fois l’</a:t>
            </a:r>
            <a:r>
              <a:rPr lang="fr-FR" b="1" baseline="0" noProof="0" dirty="0" smtClean="0"/>
              <a:t>amplitude</a:t>
            </a:r>
            <a:r>
              <a:rPr lang="fr-FR" baseline="0" noProof="0" dirty="0" smtClean="0"/>
              <a:t> et la </a:t>
            </a:r>
            <a:r>
              <a:rPr lang="fr-FR" b="1" baseline="0" noProof="0" dirty="0" smtClean="0"/>
              <a:t>phase</a:t>
            </a:r>
            <a:r>
              <a:rPr lang="fr-FR" baseline="0" noProof="0" dirty="0" smtClean="0"/>
              <a:t> de l’onde lumineuse provenant d’un objet éclairé à la lumière d’un laser</a:t>
            </a:r>
            <a:endParaRPr lang="fr-FR" noProof="0" dirty="0"/>
          </a:p>
        </p:txBody>
      </p:sp>
      <p:sp>
        <p:nvSpPr>
          <p:cNvPr id="4" name="Espaço Reservado para Número de Slide 3"/>
          <p:cNvSpPr>
            <a:spLocks noGrp="1"/>
          </p:cNvSpPr>
          <p:nvPr>
            <p:ph type="sldNum" sz="quarter" idx="10"/>
          </p:nvPr>
        </p:nvSpPr>
        <p:spPr/>
        <p:txBody>
          <a:bodyPr/>
          <a:lstStyle/>
          <a:p>
            <a:fld id="{86A97C71-586F-4E19-B526-CB0A25F1B7B1}" type="slidenum">
              <a:rPr lang="fr-FR" smtClean="0"/>
              <a:t>10</a:t>
            </a:fld>
            <a:endParaRPr lang="fr-FR"/>
          </a:p>
        </p:txBody>
      </p:sp>
    </p:spTree>
    <p:extLst>
      <p:ext uri="{BB962C8B-B14F-4D97-AF65-F5344CB8AC3E}">
        <p14:creationId xmlns:p14="http://schemas.microsoft.com/office/powerpoint/2010/main" val="1065387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Diapositive de titre">
    <p:bg>
      <p:bgRef idx="1001">
        <a:schemeClr val="bg2"/>
      </p:bgRef>
    </p:bg>
    <p:spTree>
      <p:nvGrpSpPr>
        <p:cNvPr id="1" name=""/>
        <p:cNvGrpSpPr/>
        <p:nvPr/>
      </p:nvGrpSpPr>
      <p:grpSpPr>
        <a:xfrm>
          <a:off x="0" y="0"/>
          <a:ext cx="0" cy="0"/>
          <a:chOff x="0" y="0"/>
          <a:chExt cx="0" cy="0"/>
        </a:xfrm>
      </p:grpSpPr>
      <p:sp>
        <p:nvSpPr>
          <p:cNvPr id="8" name="Titre 7"/>
          <p:cNvSpPr>
            <a:spLocks noGrp="1"/>
          </p:cNvSpPr>
          <p:nvPr>
            <p:ph type="title"/>
          </p:nvPr>
        </p:nvSpPr>
        <p:spPr>
          <a:xfrm>
            <a:off x="457200" y="3726160"/>
            <a:ext cx="8229600" cy="1143000"/>
          </a:xfrm>
        </p:spPr>
        <p:txBody>
          <a:bodyPr>
            <a:normAutofit/>
          </a:bodyPr>
          <a:lstStyle>
            <a:lvl1pPr>
              <a:defRPr sz="3600">
                <a:latin typeface="Verdana" panose="020B0604030504040204" pitchFamily="34" charset="0"/>
                <a:ea typeface="Verdana" panose="020B0604030504040204" pitchFamily="34" charset="0"/>
                <a:cs typeface="Verdana" panose="020B0604030504040204" pitchFamily="34" charset="0"/>
              </a:defRPr>
            </a:lvl1pPr>
          </a:lstStyle>
          <a:p>
            <a:r>
              <a:rPr lang="fr-FR" dirty="0" smtClean="0"/>
              <a:t>Modifiez le style du titre</a:t>
            </a:r>
            <a:endParaRPr lang="fr-FR" dirty="0"/>
          </a:p>
        </p:txBody>
      </p:sp>
      <p:sp>
        <p:nvSpPr>
          <p:cNvPr id="4" name="ZoneTexte 3"/>
          <p:cNvSpPr txBox="1"/>
          <p:nvPr userDrawn="1"/>
        </p:nvSpPr>
        <p:spPr>
          <a:xfrm>
            <a:off x="2951820" y="6381328"/>
            <a:ext cx="324036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Fernando Lucas ARAUJO AMARAL</a:t>
            </a:r>
          </a:p>
        </p:txBody>
      </p:sp>
      <p:pic>
        <p:nvPicPr>
          <p:cNvPr id="10" name="Picture 2" descr="C:\Users\djugon\Documents\Platefome de marque\Chevalvert\Logo\BCOM-20130705-LOGO-Blan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91680" y="1916832"/>
            <a:ext cx="5760640" cy="1580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0341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hapitre">
    <p:bg>
      <p:bgRef idx="1001">
        <a:schemeClr val="bg2"/>
      </p:bgRef>
    </p:bg>
    <p:spTree>
      <p:nvGrpSpPr>
        <p:cNvPr id="1" name=""/>
        <p:cNvGrpSpPr/>
        <p:nvPr/>
      </p:nvGrpSpPr>
      <p:grpSpPr>
        <a:xfrm>
          <a:off x="0" y="0"/>
          <a:ext cx="0" cy="0"/>
          <a:chOff x="0" y="0"/>
          <a:chExt cx="0" cy="0"/>
        </a:xfrm>
      </p:grpSpPr>
      <p:sp>
        <p:nvSpPr>
          <p:cNvPr id="8" name="Rectangle 7"/>
          <p:cNvSpPr/>
          <p:nvPr/>
        </p:nvSpPr>
        <p:spPr>
          <a:xfrm>
            <a:off x="0" y="6165304"/>
            <a:ext cx="9144000" cy="70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a:xfrm>
            <a:off x="685800" y="2060848"/>
            <a:ext cx="7772400" cy="2736304"/>
          </a:xfrm>
        </p:spPr>
        <p:txBody>
          <a:bodyPr anchor="ctr" anchorCtr="0">
            <a:normAutofit/>
          </a:bodyPr>
          <a:lstStyle>
            <a:lvl1pPr algn="ctr">
              <a:defRPr lang="fr-FR" sz="7200" b="0" dirty="0">
                <a:latin typeface="Verdana" panose="020B0604030504040204" pitchFamily="34" charset="0"/>
                <a:ea typeface="Verdana" panose="020B0604030504040204" pitchFamily="34" charset="0"/>
                <a:cs typeface="Verdana" panose="020B0604030504040204" pitchFamily="34" charset="0"/>
              </a:defRPr>
            </a:lvl1pPr>
          </a:lstStyle>
          <a:p>
            <a:r>
              <a:rPr lang="fr-FR" dirty="0" smtClean="0"/>
              <a:t>Titre chapitre</a:t>
            </a:r>
            <a:endParaRPr lang="fr-FR" dirty="0"/>
          </a:p>
        </p:txBody>
      </p:sp>
      <p:sp>
        <p:nvSpPr>
          <p:cNvPr id="7" name="Rectangle 6"/>
          <p:cNvSpPr/>
          <p:nvPr/>
        </p:nvSpPr>
        <p:spPr>
          <a:xfrm>
            <a:off x="0" y="0"/>
            <a:ext cx="9144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026" y="240953"/>
            <a:ext cx="1330662" cy="418094"/>
          </a:xfrm>
          <a:prstGeom prst="rect">
            <a:avLst/>
          </a:prstGeom>
        </p:spPr>
      </p:pic>
      <p:sp>
        <p:nvSpPr>
          <p:cNvPr id="10" name="Espace réservé du numéro de diapositive 5"/>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smtClean="0">
                <a:solidFill>
                  <a:schemeClr val="accent4"/>
                </a:solidFill>
              </a:rPr>
              <a:t>/</a:t>
            </a:r>
            <a:r>
              <a:rPr lang="fr-FR" dirty="0" smtClean="0"/>
              <a:t> </a:t>
            </a:r>
            <a:fld id="{D3C871FE-AB39-1244-A226-F36A2AF09195}" type="slidenum">
              <a:rPr lang="fr-FR" smtClean="0">
                <a:solidFill>
                  <a:srgbClr val="FFFFFF"/>
                </a:solidFill>
              </a:rPr>
              <a:t>‹N°›</a:t>
            </a:fld>
            <a:endParaRPr lang="fr-FR" dirty="0">
              <a:solidFill>
                <a:srgbClr val="FFFFFF"/>
              </a:solidFill>
            </a:endParaRPr>
          </a:p>
        </p:txBody>
      </p:sp>
      <p:sp>
        <p:nvSpPr>
          <p:cNvPr id="11" name="ZoneTexte 10"/>
          <p:cNvSpPr txBox="1"/>
          <p:nvPr/>
        </p:nvSpPr>
        <p:spPr>
          <a:xfrm>
            <a:off x="3131840" y="6381328"/>
            <a:ext cx="28803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smtClean="0">
                <a:ln>
                  <a:noFill/>
                </a:ln>
                <a:solidFill>
                  <a:schemeClr val="accent4"/>
                </a:solidFill>
                <a:effectLst/>
                <a:uLnTx/>
                <a:uFillTx/>
                <a:latin typeface="Bcom" pitchFamily="50" charset="0"/>
              </a:rPr>
              <a:t>Diffusion : confidentiel</a:t>
            </a:r>
          </a:p>
        </p:txBody>
      </p:sp>
      <p:sp>
        <p:nvSpPr>
          <p:cNvPr id="12" name="Espace réservé de la date 3"/>
          <p:cNvSpPr txBox="1">
            <a:spLocks/>
          </p:cNvSpPr>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534B55-1377-451B-9E66-ABB0171E914B}" type="datetimeFigureOut">
              <a:rPr lang="fr-FR" smtClean="0"/>
              <a:pPr/>
              <a:t>25/08/2020</a:t>
            </a:fld>
            <a:endParaRPr lang="fr-FR" dirty="0"/>
          </a:p>
        </p:txBody>
      </p:sp>
      <p:sp>
        <p:nvSpPr>
          <p:cNvPr id="13" name="Rectangle 12"/>
          <p:cNvSpPr/>
          <p:nvPr/>
        </p:nvSpPr>
        <p:spPr>
          <a:xfrm>
            <a:off x="0" y="6165304"/>
            <a:ext cx="9144000" cy="70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0" y="0"/>
            <a:ext cx="9144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026" y="240953"/>
            <a:ext cx="1330662" cy="418094"/>
          </a:xfrm>
          <a:prstGeom prst="rect">
            <a:avLst/>
          </a:prstGeom>
        </p:spPr>
      </p:pic>
      <p:sp>
        <p:nvSpPr>
          <p:cNvPr id="16" name="Espace réservé du numéro de diapositive 5"/>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smtClean="0">
                <a:solidFill>
                  <a:schemeClr val="accent4"/>
                </a:solidFill>
              </a:rPr>
              <a:t>/</a:t>
            </a:r>
            <a:r>
              <a:rPr lang="fr-FR" dirty="0" smtClean="0"/>
              <a:t> </a:t>
            </a:r>
            <a:fld id="{D3C871FE-AB39-1244-A226-F36A2AF09195}" type="slidenum">
              <a:rPr lang="fr-FR" smtClean="0">
                <a:solidFill>
                  <a:srgbClr val="FFFFFF"/>
                </a:solidFill>
              </a:rPr>
              <a:t>‹N°›</a:t>
            </a:fld>
            <a:endParaRPr lang="fr-FR" dirty="0">
              <a:solidFill>
                <a:srgbClr val="FFFFFF"/>
              </a:solidFill>
            </a:endParaRPr>
          </a:p>
        </p:txBody>
      </p:sp>
      <p:sp>
        <p:nvSpPr>
          <p:cNvPr id="17" name="ZoneTexte 16"/>
          <p:cNvSpPr txBox="1"/>
          <p:nvPr/>
        </p:nvSpPr>
        <p:spPr>
          <a:xfrm>
            <a:off x="3131840" y="6381328"/>
            <a:ext cx="28803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smtClean="0">
                <a:ln>
                  <a:noFill/>
                </a:ln>
                <a:solidFill>
                  <a:schemeClr val="accent4"/>
                </a:solidFill>
                <a:effectLst/>
                <a:uLnTx/>
                <a:uFillTx/>
                <a:latin typeface="Bcom" pitchFamily="50" charset="0"/>
              </a:rPr>
              <a:t>Diffusion : confidentiel</a:t>
            </a:r>
          </a:p>
        </p:txBody>
      </p:sp>
      <p:sp>
        <p:nvSpPr>
          <p:cNvPr id="18" name="Espace réservé de la date 3"/>
          <p:cNvSpPr txBox="1">
            <a:spLocks/>
          </p:cNvSpPr>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534B55-1377-451B-9E66-ABB0171E914B}" type="datetimeFigureOut">
              <a:rPr lang="fr-FR" smtClean="0"/>
              <a:pPr/>
              <a:t>25/08/2020</a:t>
            </a:fld>
            <a:endParaRPr lang="fr-FR" dirty="0"/>
          </a:p>
        </p:txBody>
      </p:sp>
      <p:sp>
        <p:nvSpPr>
          <p:cNvPr id="19" name="Rectangle 18"/>
          <p:cNvSpPr/>
          <p:nvPr/>
        </p:nvSpPr>
        <p:spPr>
          <a:xfrm>
            <a:off x="0" y="6165304"/>
            <a:ext cx="9144000" cy="70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0" y="0"/>
            <a:ext cx="9144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026" y="240953"/>
            <a:ext cx="1330662" cy="418094"/>
          </a:xfrm>
          <a:prstGeom prst="rect">
            <a:avLst/>
          </a:prstGeom>
        </p:spPr>
      </p:pic>
      <p:sp>
        <p:nvSpPr>
          <p:cNvPr id="22" name="Espace réservé du numéro de diapositive 5"/>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smtClean="0">
                <a:solidFill>
                  <a:schemeClr val="accent4"/>
                </a:solidFill>
              </a:rPr>
              <a:t>/</a:t>
            </a:r>
            <a:r>
              <a:rPr lang="fr-FR" dirty="0" smtClean="0"/>
              <a:t> </a:t>
            </a:r>
            <a:fld id="{D3C871FE-AB39-1244-A226-F36A2AF09195}" type="slidenum">
              <a:rPr lang="fr-FR" smtClean="0">
                <a:solidFill>
                  <a:srgbClr val="FFFFFF"/>
                </a:solidFill>
              </a:rPr>
              <a:t>‹N°›</a:t>
            </a:fld>
            <a:endParaRPr lang="fr-FR" dirty="0">
              <a:solidFill>
                <a:srgbClr val="FFFFFF"/>
              </a:solidFill>
            </a:endParaRPr>
          </a:p>
        </p:txBody>
      </p:sp>
      <p:sp>
        <p:nvSpPr>
          <p:cNvPr id="23" name="ZoneTexte 22"/>
          <p:cNvSpPr txBox="1"/>
          <p:nvPr/>
        </p:nvSpPr>
        <p:spPr>
          <a:xfrm>
            <a:off x="3131840" y="6381328"/>
            <a:ext cx="28803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smtClean="0">
                <a:ln>
                  <a:noFill/>
                </a:ln>
                <a:solidFill>
                  <a:schemeClr val="accent4"/>
                </a:solidFill>
                <a:effectLst/>
                <a:uLnTx/>
                <a:uFillTx/>
                <a:latin typeface="Bcom" pitchFamily="50" charset="0"/>
              </a:rPr>
              <a:t>Diffusion : confidentiel</a:t>
            </a:r>
          </a:p>
        </p:txBody>
      </p:sp>
      <p:sp>
        <p:nvSpPr>
          <p:cNvPr id="24" name="Espace réservé de la date 3"/>
          <p:cNvSpPr txBox="1">
            <a:spLocks/>
          </p:cNvSpPr>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534B55-1377-451B-9E66-ABB0171E914B}" type="datetimeFigureOut">
              <a:rPr lang="fr-FR" smtClean="0"/>
              <a:pPr/>
              <a:t>25/08/2020</a:t>
            </a:fld>
            <a:endParaRPr lang="fr-FR" dirty="0"/>
          </a:p>
        </p:txBody>
      </p:sp>
      <p:sp>
        <p:nvSpPr>
          <p:cNvPr id="25" name="Rectangle 24"/>
          <p:cNvSpPr/>
          <p:nvPr userDrawn="1"/>
        </p:nvSpPr>
        <p:spPr>
          <a:xfrm>
            <a:off x="0" y="6165304"/>
            <a:ext cx="9144000" cy="70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userDrawn="1"/>
        </p:nvSpPr>
        <p:spPr>
          <a:xfrm>
            <a:off x="0" y="0"/>
            <a:ext cx="9144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space réservé du numéro de diapositive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smtClean="0">
                <a:solidFill>
                  <a:schemeClr val="accent4"/>
                </a:solidFill>
                <a:latin typeface="Verdana" panose="020B0604030504040204" pitchFamily="34" charset="0"/>
                <a:ea typeface="Verdana" panose="020B0604030504040204" pitchFamily="34" charset="0"/>
                <a:cs typeface="Verdana" panose="020B0604030504040204" pitchFamily="34" charset="0"/>
              </a:rPr>
              <a:t>/</a:t>
            </a:r>
            <a:r>
              <a:rPr lang="fr-FR" dirty="0" smtClean="0">
                <a:latin typeface="Verdana" panose="020B0604030504040204" pitchFamily="34" charset="0"/>
                <a:ea typeface="Verdana" panose="020B0604030504040204" pitchFamily="34" charset="0"/>
                <a:cs typeface="Verdana" panose="020B0604030504040204" pitchFamily="34" charset="0"/>
              </a:rPr>
              <a:t> </a:t>
            </a:r>
            <a:fld id="{D3C871FE-AB39-1244-A226-F36A2AF09195}" type="slidenum">
              <a:rPr lang="fr-FR" smtClean="0">
                <a:solidFill>
                  <a:srgbClr val="FFFFFF"/>
                </a:solidFill>
                <a:latin typeface="Verdana" panose="020B0604030504040204" pitchFamily="34" charset="0"/>
                <a:ea typeface="Verdana" panose="020B0604030504040204" pitchFamily="34" charset="0"/>
                <a:cs typeface="Verdana" panose="020B0604030504040204" pitchFamily="34" charset="0"/>
              </a:rPr>
              <a:t>‹N°›</a:t>
            </a:fld>
            <a:endParaRPr lang="fr-FR"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29" name="ZoneTexte 28"/>
          <p:cNvSpPr txBox="1"/>
          <p:nvPr userDrawn="1"/>
        </p:nvSpPr>
        <p:spPr>
          <a:xfrm>
            <a:off x="3131840" y="6381328"/>
            <a:ext cx="28803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Diffusion : soutenance PFE</a:t>
            </a:r>
          </a:p>
        </p:txBody>
      </p:sp>
      <p:sp>
        <p:nvSpPr>
          <p:cNvPr id="30" name="Espace réservé de la date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534B55-1377-451B-9E66-ABB0171E914B}" type="datetimeFigureOut">
              <a:rPr lang="fr-FR" smtClean="0">
                <a:latin typeface="Verdana" panose="020B0604030504040204" pitchFamily="34" charset="0"/>
                <a:ea typeface="Verdana" panose="020B0604030504040204" pitchFamily="34" charset="0"/>
                <a:cs typeface="Verdana" panose="020B0604030504040204" pitchFamily="34" charset="0"/>
              </a:rPr>
              <a:pPr/>
              <a:t>25/08/2020</a:t>
            </a:fld>
            <a:endParaRPr lang="fr-FR" dirty="0">
              <a:latin typeface="Verdana" panose="020B0604030504040204" pitchFamily="34" charset="0"/>
              <a:ea typeface="Verdana" panose="020B0604030504040204" pitchFamily="34" charset="0"/>
              <a:cs typeface="Verdana" panose="020B0604030504040204" pitchFamily="34" charset="0"/>
            </a:endParaRPr>
          </a:p>
        </p:txBody>
      </p:sp>
      <p:pic>
        <p:nvPicPr>
          <p:cNvPr id="31" name="Picture 2" descr="C:\Users\djugon\Documents\Platefome de marque\Chevalvert\Logo\BCOM-20130705-LOGO-Blan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7544" y="271488"/>
            <a:ext cx="1272829" cy="34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799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bg>
      <p:bgRef idx="1001">
        <a:schemeClr val="bg2"/>
      </p:bgRef>
    </p:bg>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lvl1pPr marL="342900" indent="-342900">
              <a:buClr>
                <a:schemeClr val="accent4"/>
              </a:buClr>
              <a:buSzPct val="150000"/>
              <a:buFont typeface="Bcom" pitchFamily="50" charset="0"/>
              <a:buChar char="›"/>
              <a:defRPr>
                <a:latin typeface="Verdana" panose="020B0604030504040204" pitchFamily="34" charset="0"/>
                <a:ea typeface="Verdana" panose="020B0604030504040204" pitchFamily="34" charset="0"/>
                <a:cs typeface="Verdana" panose="020B0604030504040204" pitchFamily="34" charset="0"/>
              </a:defRPr>
            </a:lvl1pPr>
            <a:lvl2pPr marL="742950" indent="-285750">
              <a:buClr>
                <a:schemeClr val="accent4"/>
              </a:buClr>
              <a:buSzPct val="150000"/>
              <a:buFont typeface="Bcom" pitchFamily="50" charset="0"/>
              <a:buChar char="•"/>
              <a:defRPr>
                <a:latin typeface="Verdana" panose="020B0604030504040204" pitchFamily="34" charset="0"/>
                <a:ea typeface="Verdana" panose="020B0604030504040204" pitchFamily="34" charset="0"/>
                <a:cs typeface="Verdana" panose="020B0604030504040204" pitchFamily="34" charset="0"/>
              </a:defRPr>
            </a:lvl2pPr>
            <a:lvl3pPr marL="1143000" indent="-228600">
              <a:buClr>
                <a:schemeClr val="accent4"/>
              </a:buClr>
              <a:buSzPct val="150000"/>
              <a:buFont typeface="Bcom" pitchFamily="50" charset="0"/>
              <a:buChar char="-"/>
              <a:defRPr>
                <a:latin typeface="Verdana" panose="020B0604030504040204" pitchFamily="34" charset="0"/>
                <a:ea typeface="Verdana" panose="020B0604030504040204" pitchFamily="34" charset="0"/>
                <a:cs typeface="Verdana" panose="020B0604030504040204" pitchFamily="34" charset="0"/>
              </a:defRPr>
            </a:lvl3pPr>
          </a:lstStyle>
          <a:p>
            <a:pPr lvl="0"/>
            <a:r>
              <a:rPr lang="fr-FR" dirty="0" smtClean="0"/>
              <a:t>Modifiez les styles du texte du masque</a:t>
            </a:r>
          </a:p>
          <a:p>
            <a:pPr lvl="1"/>
            <a:r>
              <a:rPr lang="fr-FR" dirty="0" smtClean="0"/>
              <a:t>Deuxième niveau</a:t>
            </a:r>
          </a:p>
          <a:p>
            <a:pPr lvl="2"/>
            <a:r>
              <a:rPr lang="fr-FR" dirty="0" smtClean="0"/>
              <a:t>Troisième niveau</a:t>
            </a:r>
          </a:p>
        </p:txBody>
      </p:sp>
      <p:sp>
        <p:nvSpPr>
          <p:cNvPr id="7" name="Rectangle 6"/>
          <p:cNvSpPr/>
          <p:nvPr/>
        </p:nvSpPr>
        <p:spPr>
          <a:xfrm>
            <a:off x="0" y="6165304"/>
            <a:ext cx="9144000" cy="70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3"/>
          <p:cNvSpPr txBox="1">
            <a:spLocks/>
          </p:cNvSpPr>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534B55-1377-451B-9E66-ABB0171E914B}" type="datetimeFigureOut">
              <a:rPr lang="fr-FR" smtClean="0"/>
              <a:pPr/>
              <a:t>25/08/2020</a:t>
            </a:fld>
            <a:endParaRPr lang="fr-FR" dirty="0"/>
          </a:p>
        </p:txBody>
      </p:sp>
      <p:sp>
        <p:nvSpPr>
          <p:cNvPr id="10" name="Espace réservé du numéro de diapositive 5"/>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smtClean="0">
                <a:solidFill>
                  <a:schemeClr val="accent4"/>
                </a:solidFill>
              </a:rPr>
              <a:t>/</a:t>
            </a:r>
            <a:r>
              <a:rPr lang="fr-FR" dirty="0" smtClean="0"/>
              <a:t> </a:t>
            </a:r>
            <a:fld id="{FC3493DE-FD72-5F43-969C-97296133AA89}" type="slidenum">
              <a:rPr lang="fr-FR" smtClean="0">
                <a:solidFill>
                  <a:schemeClr val="bg1"/>
                </a:solidFill>
              </a:rPr>
              <a:t>‹N°›</a:t>
            </a:fld>
            <a:endParaRPr lang="fr-FR" dirty="0">
              <a:solidFill>
                <a:schemeClr val="bg1"/>
              </a:solidFill>
            </a:endParaRPr>
          </a:p>
        </p:txBody>
      </p:sp>
      <p:sp>
        <p:nvSpPr>
          <p:cNvPr id="11" name="Rectangle 10"/>
          <p:cNvSpPr/>
          <p:nvPr/>
        </p:nvSpPr>
        <p:spPr>
          <a:xfrm>
            <a:off x="0" y="0"/>
            <a:ext cx="9144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026" y="240953"/>
            <a:ext cx="1330662" cy="418094"/>
          </a:xfrm>
          <a:prstGeom prst="rect">
            <a:avLst/>
          </a:prstGeom>
        </p:spPr>
      </p:pic>
      <p:sp>
        <p:nvSpPr>
          <p:cNvPr id="2" name="Titre 1"/>
          <p:cNvSpPr>
            <a:spLocks noGrp="1"/>
          </p:cNvSpPr>
          <p:nvPr>
            <p:ph type="title"/>
          </p:nvPr>
        </p:nvSpPr>
        <p:spPr>
          <a:xfrm>
            <a:off x="2483768" y="202630"/>
            <a:ext cx="6203032" cy="490066"/>
          </a:xfrm>
        </p:spPr>
        <p:txBody>
          <a:bodyPr>
            <a:normAutofit/>
          </a:bodyPr>
          <a:lstStyle>
            <a:lvl1pPr algn="r">
              <a:defRPr sz="2600">
                <a:solidFill>
                  <a:schemeClr val="bg1"/>
                </a:solidFill>
                <a:latin typeface="+mj-lt"/>
              </a:defRPr>
            </a:lvl1pPr>
          </a:lstStyle>
          <a:p>
            <a:r>
              <a:rPr lang="fr-FR" smtClean="0"/>
              <a:t>Modifiez le style du titre</a:t>
            </a:r>
            <a:endParaRPr lang="fr-FR" dirty="0"/>
          </a:p>
        </p:txBody>
      </p:sp>
      <p:sp>
        <p:nvSpPr>
          <p:cNvPr id="4" name="ZoneTexte 3"/>
          <p:cNvSpPr txBox="1"/>
          <p:nvPr/>
        </p:nvSpPr>
        <p:spPr>
          <a:xfrm>
            <a:off x="3131840" y="6381328"/>
            <a:ext cx="28803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smtClean="0">
                <a:ln>
                  <a:noFill/>
                </a:ln>
                <a:solidFill>
                  <a:schemeClr val="accent4"/>
                </a:solidFill>
                <a:effectLst/>
                <a:uLnTx/>
                <a:uFillTx/>
                <a:latin typeface="Bcom" pitchFamily="50" charset="0"/>
              </a:rPr>
              <a:t>Diffusion : confidentiel</a:t>
            </a:r>
          </a:p>
        </p:txBody>
      </p:sp>
      <p:sp>
        <p:nvSpPr>
          <p:cNvPr id="13" name="Rectangle 12"/>
          <p:cNvSpPr/>
          <p:nvPr/>
        </p:nvSpPr>
        <p:spPr>
          <a:xfrm>
            <a:off x="0" y="6165304"/>
            <a:ext cx="9144000" cy="70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e la date 3"/>
          <p:cNvSpPr txBox="1">
            <a:spLocks/>
          </p:cNvSpPr>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534B55-1377-451B-9E66-ABB0171E914B}" type="datetimeFigureOut">
              <a:rPr lang="fr-FR" smtClean="0"/>
              <a:pPr/>
              <a:t>25/08/2020</a:t>
            </a:fld>
            <a:endParaRPr lang="fr-FR" dirty="0"/>
          </a:p>
        </p:txBody>
      </p:sp>
      <p:sp>
        <p:nvSpPr>
          <p:cNvPr id="15" name="Espace réservé du numéro de diapositive 5"/>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smtClean="0">
                <a:solidFill>
                  <a:schemeClr val="accent4"/>
                </a:solidFill>
              </a:rPr>
              <a:t>/</a:t>
            </a:r>
            <a:r>
              <a:rPr lang="fr-FR" dirty="0" smtClean="0"/>
              <a:t> </a:t>
            </a:r>
            <a:fld id="{FC3493DE-FD72-5F43-969C-97296133AA89}" type="slidenum">
              <a:rPr lang="fr-FR" smtClean="0">
                <a:solidFill>
                  <a:schemeClr val="bg1"/>
                </a:solidFill>
              </a:rPr>
              <a:t>‹N°›</a:t>
            </a:fld>
            <a:endParaRPr lang="fr-FR" dirty="0">
              <a:solidFill>
                <a:schemeClr val="bg1"/>
              </a:solidFill>
            </a:endParaRPr>
          </a:p>
        </p:txBody>
      </p:sp>
      <p:sp>
        <p:nvSpPr>
          <p:cNvPr id="16" name="Rectangle 15"/>
          <p:cNvSpPr/>
          <p:nvPr/>
        </p:nvSpPr>
        <p:spPr>
          <a:xfrm>
            <a:off x="0" y="0"/>
            <a:ext cx="9144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026" y="240953"/>
            <a:ext cx="1330662" cy="418094"/>
          </a:xfrm>
          <a:prstGeom prst="rect">
            <a:avLst/>
          </a:prstGeom>
        </p:spPr>
      </p:pic>
      <p:sp>
        <p:nvSpPr>
          <p:cNvPr id="18" name="ZoneTexte 17"/>
          <p:cNvSpPr txBox="1"/>
          <p:nvPr/>
        </p:nvSpPr>
        <p:spPr>
          <a:xfrm>
            <a:off x="3131840" y="6381328"/>
            <a:ext cx="28803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smtClean="0">
                <a:ln>
                  <a:noFill/>
                </a:ln>
                <a:solidFill>
                  <a:schemeClr val="accent4"/>
                </a:solidFill>
                <a:effectLst/>
                <a:uLnTx/>
                <a:uFillTx/>
                <a:latin typeface="Bcom" pitchFamily="50" charset="0"/>
              </a:rPr>
              <a:t>Diffusion : confidentiel</a:t>
            </a:r>
          </a:p>
        </p:txBody>
      </p:sp>
      <p:sp>
        <p:nvSpPr>
          <p:cNvPr id="19" name="Rectangle 18"/>
          <p:cNvSpPr/>
          <p:nvPr/>
        </p:nvSpPr>
        <p:spPr>
          <a:xfrm>
            <a:off x="0" y="6165304"/>
            <a:ext cx="9144000" cy="70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e la date 3"/>
          <p:cNvSpPr txBox="1">
            <a:spLocks/>
          </p:cNvSpPr>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534B55-1377-451B-9E66-ABB0171E914B}" type="datetimeFigureOut">
              <a:rPr lang="fr-FR" smtClean="0"/>
              <a:pPr/>
              <a:t>25/08/2020</a:t>
            </a:fld>
            <a:endParaRPr lang="fr-FR" dirty="0"/>
          </a:p>
        </p:txBody>
      </p:sp>
      <p:sp>
        <p:nvSpPr>
          <p:cNvPr id="21" name="Espace réservé du numéro de diapositive 5"/>
          <p:cNvSpPr txBox="1">
            <a:spLocks/>
          </p:cNvSpPr>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smtClean="0">
                <a:solidFill>
                  <a:schemeClr val="accent4"/>
                </a:solidFill>
              </a:rPr>
              <a:t>/</a:t>
            </a:r>
            <a:r>
              <a:rPr lang="fr-FR" dirty="0" smtClean="0"/>
              <a:t> </a:t>
            </a:r>
            <a:fld id="{FC3493DE-FD72-5F43-969C-97296133AA89}" type="slidenum">
              <a:rPr lang="fr-FR" smtClean="0">
                <a:solidFill>
                  <a:schemeClr val="bg1"/>
                </a:solidFill>
              </a:rPr>
              <a:t>‹N°›</a:t>
            </a:fld>
            <a:endParaRPr lang="fr-FR" dirty="0">
              <a:solidFill>
                <a:schemeClr val="bg1"/>
              </a:solidFill>
            </a:endParaRPr>
          </a:p>
        </p:txBody>
      </p:sp>
      <p:sp>
        <p:nvSpPr>
          <p:cNvPr id="22" name="Rectangle 21"/>
          <p:cNvSpPr/>
          <p:nvPr/>
        </p:nvSpPr>
        <p:spPr>
          <a:xfrm>
            <a:off x="0" y="0"/>
            <a:ext cx="9144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026" y="240953"/>
            <a:ext cx="1330662" cy="418094"/>
          </a:xfrm>
          <a:prstGeom prst="rect">
            <a:avLst/>
          </a:prstGeom>
        </p:spPr>
      </p:pic>
      <p:sp>
        <p:nvSpPr>
          <p:cNvPr id="24" name="ZoneTexte 23"/>
          <p:cNvSpPr txBox="1"/>
          <p:nvPr/>
        </p:nvSpPr>
        <p:spPr>
          <a:xfrm>
            <a:off x="3131840" y="6381328"/>
            <a:ext cx="28803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smtClean="0">
                <a:ln>
                  <a:noFill/>
                </a:ln>
                <a:solidFill>
                  <a:schemeClr val="accent4"/>
                </a:solidFill>
                <a:effectLst/>
                <a:uLnTx/>
                <a:uFillTx/>
                <a:latin typeface="Bcom" pitchFamily="50" charset="0"/>
              </a:rPr>
              <a:t>Diffusion : confidentiel</a:t>
            </a:r>
          </a:p>
        </p:txBody>
      </p:sp>
      <p:sp>
        <p:nvSpPr>
          <p:cNvPr id="25" name="Rectangle 24"/>
          <p:cNvSpPr/>
          <p:nvPr userDrawn="1"/>
        </p:nvSpPr>
        <p:spPr>
          <a:xfrm>
            <a:off x="0" y="6165304"/>
            <a:ext cx="9144000" cy="70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space réservé de la date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534B55-1377-451B-9E66-ABB0171E914B}" type="datetimeFigureOut">
              <a:rPr lang="fr-FR" smtClean="0">
                <a:latin typeface="Verdana" panose="020B0604030504040204" pitchFamily="34" charset="0"/>
                <a:ea typeface="Verdana" panose="020B0604030504040204" pitchFamily="34" charset="0"/>
                <a:cs typeface="Verdana" panose="020B0604030504040204" pitchFamily="34" charset="0"/>
              </a:rPr>
              <a:pPr/>
              <a:t>25/08/2020</a:t>
            </a:fld>
            <a:endParaRPr lang="fr-FR" dirty="0">
              <a:latin typeface="Verdana" panose="020B0604030504040204" pitchFamily="34" charset="0"/>
              <a:ea typeface="Verdana" panose="020B0604030504040204" pitchFamily="34" charset="0"/>
              <a:cs typeface="Verdana" panose="020B0604030504040204" pitchFamily="34" charset="0"/>
            </a:endParaRPr>
          </a:p>
        </p:txBody>
      </p:sp>
      <p:sp>
        <p:nvSpPr>
          <p:cNvPr id="27" name="Espace réservé du numéro de diapositive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smtClean="0">
                <a:solidFill>
                  <a:schemeClr val="accent4"/>
                </a:solidFill>
                <a:latin typeface="Verdana" panose="020B0604030504040204" pitchFamily="34" charset="0"/>
                <a:ea typeface="Verdana" panose="020B0604030504040204" pitchFamily="34" charset="0"/>
                <a:cs typeface="Verdana" panose="020B0604030504040204" pitchFamily="34" charset="0"/>
              </a:rPr>
              <a:t>/</a:t>
            </a:r>
            <a:r>
              <a:rPr lang="fr-FR" dirty="0" smtClean="0"/>
              <a:t> </a:t>
            </a:r>
            <a:fld id="{FC3493DE-FD72-5F43-969C-97296133AA89}" type="slidenum">
              <a:rPr lang="fr-FR" smtClean="0">
                <a:solidFill>
                  <a:schemeClr val="bg1"/>
                </a:solidFill>
                <a:latin typeface="Verdana" panose="020B0604030504040204" pitchFamily="34" charset="0"/>
                <a:ea typeface="Verdana" panose="020B0604030504040204" pitchFamily="34" charset="0"/>
                <a:cs typeface="Verdana" panose="020B0604030504040204" pitchFamily="34" charset="0"/>
              </a:rPr>
              <a:t>‹N°›</a:t>
            </a:fld>
            <a:endParaRPr lang="fr-FR"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p:cNvSpPr/>
          <p:nvPr userDrawn="1"/>
        </p:nvSpPr>
        <p:spPr>
          <a:xfrm>
            <a:off x="0" y="0"/>
            <a:ext cx="9144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userDrawn="1"/>
        </p:nvSpPr>
        <p:spPr>
          <a:xfrm>
            <a:off x="3131840" y="6381328"/>
            <a:ext cx="28803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Diffusion : soutenance PFE</a:t>
            </a:r>
          </a:p>
        </p:txBody>
      </p:sp>
      <p:pic>
        <p:nvPicPr>
          <p:cNvPr id="31" name="Picture 2" descr="C:\Users\djugon\Documents\Platefome de marque\Chevalvert\Logo\BCOM-20130705-LOGO-Blan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7544" y="271488"/>
            <a:ext cx="1272829" cy="34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0013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apo de fin">
    <p:bg>
      <p:bgRef idx="1001">
        <a:schemeClr val="bg2"/>
      </p:bgRef>
    </p:bg>
    <p:spTree>
      <p:nvGrpSpPr>
        <p:cNvPr id="1" name=""/>
        <p:cNvGrpSpPr/>
        <p:nvPr/>
      </p:nvGrpSpPr>
      <p:grpSpPr>
        <a:xfrm>
          <a:off x="0" y="0"/>
          <a:ext cx="0" cy="0"/>
          <a:chOff x="0" y="0"/>
          <a:chExt cx="0" cy="0"/>
        </a:xfrm>
      </p:grpSpPr>
      <p:sp>
        <p:nvSpPr>
          <p:cNvPr id="9" name="ZoneTexte 8"/>
          <p:cNvSpPr txBox="1"/>
          <p:nvPr userDrawn="1"/>
        </p:nvSpPr>
        <p:spPr>
          <a:xfrm>
            <a:off x="3131840" y="6381328"/>
            <a:ext cx="28803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www.b-com.com</a:t>
            </a:r>
          </a:p>
        </p:txBody>
      </p:sp>
      <p:sp>
        <p:nvSpPr>
          <p:cNvPr id="10" name="ZoneTexte 9"/>
          <p:cNvSpPr txBox="1"/>
          <p:nvPr userDrawn="1"/>
        </p:nvSpPr>
        <p:spPr>
          <a:xfrm>
            <a:off x="180000" y="2350800"/>
            <a:ext cx="8712968" cy="2554545"/>
          </a:xfrm>
          <a:prstGeom prst="rect">
            <a:avLst/>
          </a:prstGeom>
          <a:noFill/>
        </p:spPr>
        <p:txBody>
          <a:bodyPr wrap="square" rtlCol="0">
            <a:spAutoFit/>
          </a:bodyPr>
          <a:lstStyle/>
          <a:p>
            <a:pPr algn="ctr"/>
            <a:r>
              <a:rPr lang="fr-FR" sz="8000" b="1" dirty="0" smtClean="0">
                <a:latin typeface="Verdana" panose="020B0604030504040204" pitchFamily="34" charset="0"/>
                <a:ea typeface="Verdana" panose="020B0604030504040204" pitchFamily="34" charset="0"/>
                <a:cs typeface="Verdana" panose="020B0604030504040204" pitchFamily="34" charset="0"/>
              </a:rPr>
              <a:t>Merci / </a:t>
            </a:r>
            <a:r>
              <a:rPr lang="fr-FR" sz="8000" b="1" dirty="0" err="1" smtClean="0">
                <a:latin typeface="Verdana" panose="020B0604030504040204" pitchFamily="34" charset="0"/>
                <a:ea typeface="Verdana" panose="020B0604030504040204" pitchFamily="34" charset="0"/>
                <a:cs typeface="Verdana" panose="020B0604030504040204" pitchFamily="34" charset="0"/>
              </a:rPr>
              <a:t>Thanks</a:t>
            </a:r>
            <a:endParaRPr lang="fr-FR" sz="80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437680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dirty="0" smtClean="0"/>
              <a:t>Modifiez le style du titre</a:t>
            </a:r>
            <a:endParaRPr lang="fr-FR" dirty="0"/>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000000"/>
                </a:solidFill>
                <a:latin typeface="Verdana" panose="020B0604030504040204" pitchFamily="34" charset="0"/>
                <a:ea typeface="Verdana" panose="020B0604030504040204" pitchFamily="34" charset="0"/>
                <a:cs typeface="Verdana" panose="020B0604030504040204" pitchFamily="34" charset="0"/>
              </a:defRPr>
            </a:lvl1pPr>
          </a:lstStyle>
          <a:p>
            <a:fld id="{6B68560E-EE8D-4354-85B8-08729F7AE1F2}" type="datetime1">
              <a:rPr lang="fr-FR" smtClean="0"/>
              <a:pPr/>
              <a:t>25/08/2020</a:t>
            </a:fld>
            <a:endParaRPr lang="fr-FR" dirty="0"/>
          </a:p>
        </p:txBody>
      </p:sp>
    </p:spTree>
    <p:extLst>
      <p:ext uri="{BB962C8B-B14F-4D97-AF65-F5344CB8AC3E}">
        <p14:creationId xmlns:p14="http://schemas.microsoft.com/office/powerpoint/2010/main" val="154017545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iming>
    <p:tnLst>
      <p:par>
        <p:cTn id="1" dur="indefinite" restart="never" nodeType="tmRoot"/>
      </p:par>
    </p:tnLst>
  </p:timing>
  <p:hf hdr="0"/>
  <p:txStyles>
    <p:titleStyle>
      <a:lvl1pPr algn="ctr" defTabSz="914400" rtl="0" eaLnBrk="1" latinLnBrk="0" hangingPunct="1">
        <a:spcBef>
          <a:spcPct val="0"/>
        </a:spcBef>
        <a:buNone/>
        <a:defRPr sz="44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8.jpg"/><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3.jpg"/><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98393" y="3861048"/>
            <a:ext cx="8229600" cy="1143000"/>
          </a:xfrm>
        </p:spPr>
        <p:txBody>
          <a:bodyPr>
            <a:normAutofit/>
          </a:bodyPr>
          <a:lstStyle/>
          <a:p>
            <a:r>
              <a:rPr lang="fr-FR" b="0" dirty="0" smtClean="0">
                <a:solidFill>
                  <a:schemeClr val="accent4"/>
                </a:solidFill>
              </a:rPr>
              <a:t>{ </a:t>
            </a:r>
            <a:r>
              <a:rPr lang="fr-FR" dirty="0" smtClean="0"/>
              <a:t>Projet de Fin d’Études </a:t>
            </a:r>
            <a:r>
              <a:rPr lang="fr-FR" b="0" dirty="0" smtClean="0">
                <a:solidFill>
                  <a:schemeClr val="accent4"/>
                </a:solidFill>
              </a:rPr>
              <a:t>}</a:t>
            </a:r>
            <a:endParaRPr lang="fr-FR" b="0" dirty="0">
              <a:solidFill>
                <a:schemeClr val="accent4"/>
              </a:solidFill>
            </a:endParaRPr>
          </a:p>
        </p:txBody>
      </p:sp>
      <p:sp>
        <p:nvSpPr>
          <p:cNvPr id="5" name="Espace réservé de la date 4"/>
          <p:cNvSpPr>
            <a:spLocks noGrp="1"/>
          </p:cNvSpPr>
          <p:nvPr>
            <p:ph type="dt" sz="half" idx="4294967295"/>
          </p:nvPr>
        </p:nvSpPr>
        <p:spPr>
          <a:xfrm>
            <a:off x="0" y="6492875"/>
            <a:ext cx="2133600" cy="365125"/>
          </a:xfrm>
        </p:spPr>
        <p:txBody>
          <a:bodyPr/>
          <a:lstStyle/>
          <a:p>
            <a:fld id="{6DFA7BD8-0FCB-47C4-9CB2-5B3B6A00CD06}" type="datetime1">
              <a:rPr lang="fr-FR" smtClean="0"/>
              <a:t>25/08/2020</a:t>
            </a:fld>
            <a:endParaRPr lang="fr-FR" dirty="0"/>
          </a:p>
        </p:txBody>
      </p:sp>
      <p:sp>
        <p:nvSpPr>
          <p:cNvPr id="6" name="ZoneTexte 5"/>
          <p:cNvSpPr txBox="1"/>
          <p:nvPr/>
        </p:nvSpPr>
        <p:spPr>
          <a:xfrm>
            <a:off x="395163" y="5623605"/>
            <a:ext cx="2826415" cy="369332"/>
          </a:xfrm>
          <a:prstGeom prst="rect">
            <a:avLst/>
          </a:prstGeom>
          <a:noFill/>
        </p:spPr>
        <p:txBody>
          <a:bodyPr wrap="none" rtlCol="0">
            <a:spAutoFit/>
          </a:bodyPr>
          <a:lstStyle/>
          <a:p>
            <a:r>
              <a:rPr lang="fr-FR" dirty="0" smtClean="0">
                <a:solidFill>
                  <a:schemeClr val="accent4"/>
                </a:solidFill>
              </a:rPr>
              <a:t>/Rennes, le 24 août 2020/</a:t>
            </a:r>
            <a:endParaRPr lang="fr-FR" dirty="0">
              <a:solidFill>
                <a:schemeClr val="accent4"/>
              </a:solidFill>
            </a:endParaRPr>
          </a:p>
        </p:txBody>
      </p:sp>
    </p:spTree>
    <p:extLst>
      <p:ext uri="{BB962C8B-B14F-4D97-AF65-F5344CB8AC3E}">
        <p14:creationId xmlns:p14="http://schemas.microsoft.com/office/powerpoint/2010/main" val="42773044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fr-FR" dirty="0" smtClean="0"/>
              <a:t>Holographie</a:t>
            </a:r>
            <a:endParaRPr lang="fr-FR" dirty="0"/>
          </a:p>
        </p:txBody>
      </p:sp>
      <p:sp>
        <p:nvSpPr>
          <p:cNvPr id="2" name="Espaço Reservado para Conteúdo 1"/>
          <p:cNvSpPr>
            <a:spLocks noGrp="1"/>
          </p:cNvSpPr>
          <p:nvPr>
            <p:ph idx="1"/>
          </p:nvPr>
        </p:nvSpPr>
        <p:spPr/>
        <p:txBody>
          <a:bodyPr/>
          <a:lstStyle/>
          <a:p>
            <a:r>
              <a:rPr lang="fr-FR" sz="2000" dirty="0" smtClean="0"/>
              <a:t>À quoi ressemble un hologramme ?</a:t>
            </a:r>
            <a:endParaRPr lang="fr-FR" dirty="0"/>
          </a:p>
        </p:txBody>
      </p:sp>
      <p:sp>
        <p:nvSpPr>
          <p:cNvPr id="5" name="Retângulo de cantos arredondados 4"/>
          <p:cNvSpPr/>
          <p:nvPr/>
        </p:nvSpPr>
        <p:spPr>
          <a:xfrm>
            <a:off x="3779912" y="2265519"/>
            <a:ext cx="1584176" cy="72008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solidFill>
              </a:rPr>
              <a:t>Vrai hologramme</a:t>
            </a:r>
            <a:endParaRPr lang="fr-FR" sz="1600" dirty="0">
              <a:solidFill>
                <a:schemeClr val="tx1"/>
              </a:solidFill>
            </a:endParaRPr>
          </a:p>
        </p:txBody>
      </p:sp>
      <p:pic>
        <p:nvPicPr>
          <p:cNvPr id="4" name="Imagem 3"/>
          <p:cNvPicPr>
            <a:picLocks noChangeAspect="1"/>
          </p:cNvPicPr>
          <p:nvPr/>
        </p:nvPicPr>
        <p:blipFill>
          <a:blip r:embed="rId3"/>
          <a:stretch>
            <a:fillRect/>
          </a:stretch>
        </p:blipFill>
        <p:spPr>
          <a:xfrm>
            <a:off x="423277" y="3284984"/>
            <a:ext cx="3648075" cy="2066925"/>
          </a:xfrm>
          <a:prstGeom prst="rect">
            <a:avLst/>
          </a:prstGeom>
        </p:spPr>
      </p:pic>
      <p:sp>
        <p:nvSpPr>
          <p:cNvPr id="10" name="ZoneTexte 5"/>
          <p:cNvSpPr txBox="1"/>
          <p:nvPr/>
        </p:nvSpPr>
        <p:spPr>
          <a:xfrm>
            <a:off x="423276" y="5420928"/>
            <a:ext cx="3648075" cy="738664"/>
          </a:xfrm>
          <a:prstGeom prst="rect">
            <a:avLst/>
          </a:prstGeom>
          <a:noFill/>
        </p:spPr>
        <p:txBody>
          <a:bodyPr wrap="square" rtlCol="0">
            <a:spAutoFit/>
          </a:bodyPr>
          <a:lstStyle/>
          <a:p>
            <a:pPr algn="ctr"/>
            <a:r>
              <a:rPr lang="fr-FR" sz="1400" dirty="0" smtClean="0"/>
              <a:t>Restitution d’un hologramme </a:t>
            </a:r>
            <a:r>
              <a:rPr lang="fr-FR" sz="1400" dirty="0"/>
              <a:t>calculé à partir d'une scène synthétique représentant trois dés devant un échiquier.</a:t>
            </a:r>
          </a:p>
        </p:txBody>
      </p:sp>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7959" y="3305892"/>
            <a:ext cx="2015325" cy="2025108"/>
          </a:xfrm>
          <a:prstGeom prst="rect">
            <a:avLst/>
          </a:prstGeom>
        </p:spPr>
      </p:pic>
      <p:sp>
        <p:nvSpPr>
          <p:cNvPr id="12" name="ZoneTexte 5"/>
          <p:cNvSpPr txBox="1"/>
          <p:nvPr/>
        </p:nvSpPr>
        <p:spPr>
          <a:xfrm>
            <a:off x="4557959" y="5410047"/>
            <a:ext cx="2006486" cy="523220"/>
          </a:xfrm>
          <a:prstGeom prst="rect">
            <a:avLst/>
          </a:prstGeom>
          <a:noFill/>
        </p:spPr>
        <p:txBody>
          <a:bodyPr wrap="square" rtlCol="0">
            <a:spAutoFit/>
          </a:bodyPr>
          <a:lstStyle/>
          <a:p>
            <a:pPr algn="ctr"/>
            <a:r>
              <a:rPr lang="fr-FR" sz="1400" dirty="0" smtClean="0"/>
              <a:t>Amplitude de l’hologramme</a:t>
            </a:r>
            <a:endParaRPr lang="fr-FR" sz="1400" dirty="0"/>
          </a:p>
        </p:txBody>
      </p:sp>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1396" y="3284984"/>
            <a:ext cx="2028358" cy="2025108"/>
          </a:xfrm>
          <a:prstGeom prst="rect">
            <a:avLst/>
          </a:prstGeom>
        </p:spPr>
      </p:pic>
      <p:sp>
        <p:nvSpPr>
          <p:cNvPr id="14" name="ZoneTexte 5"/>
          <p:cNvSpPr txBox="1"/>
          <p:nvPr/>
        </p:nvSpPr>
        <p:spPr>
          <a:xfrm>
            <a:off x="6821396" y="5358048"/>
            <a:ext cx="1994235" cy="523220"/>
          </a:xfrm>
          <a:prstGeom prst="rect">
            <a:avLst/>
          </a:prstGeom>
          <a:noFill/>
        </p:spPr>
        <p:txBody>
          <a:bodyPr wrap="square" rtlCol="0">
            <a:spAutoFit/>
          </a:bodyPr>
          <a:lstStyle/>
          <a:p>
            <a:pPr algn="ctr"/>
            <a:r>
              <a:rPr lang="fr-FR" sz="1400" dirty="0" smtClean="0"/>
              <a:t>Phase de l’hologramme</a:t>
            </a:r>
            <a:endParaRPr lang="fr-FR" sz="1400" dirty="0"/>
          </a:p>
        </p:txBody>
      </p:sp>
    </p:spTree>
    <p:extLst>
      <p:ext uri="{BB962C8B-B14F-4D97-AF65-F5344CB8AC3E}">
        <p14:creationId xmlns:p14="http://schemas.microsoft.com/office/powerpoint/2010/main" val="2636410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2520" y="1158410"/>
            <a:ext cx="8229600" cy="4525963"/>
          </a:xfrm>
        </p:spPr>
        <p:txBody>
          <a:bodyPr>
            <a:normAutofit/>
          </a:bodyPr>
          <a:lstStyle/>
          <a:p>
            <a:pPr algn="just"/>
            <a:r>
              <a:rPr lang="fr-FR" sz="2000" dirty="0" smtClean="0"/>
              <a:t>Contexte et thématique :</a:t>
            </a:r>
          </a:p>
          <a:p>
            <a:pPr lvl="1" algn="just"/>
            <a:r>
              <a:rPr lang="fr-FR" sz="1600" dirty="0" smtClean="0"/>
              <a:t>Codage de vidéos holographiques</a:t>
            </a:r>
          </a:p>
          <a:p>
            <a:pPr algn="just"/>
            <a:r>
              <a:rPr lang="fr-FR" sz="2000" dirty="0" smtClean="0"/>
              <a:t>Sujet du stage :</a:t>
            </a:r>
          </a:p>
          <a:p>
            <a:pPr lvl="1" algn="just"/>
            <a:r>
              <a:rPr lang="fr-FR" sz="1600" dirty="0" smtClean="0"/>
              <a:t>Etude, adaptation et impleméntation de méthodes de séparation de sources pour le codage de vidéos holographiques</a:t>
            </a:r>
          </a:p>
          <a:p>
            <a:pPr algn="just"/>
            <a:r>
              <a:rPr lang="fr-FR" sz="2000" dirty="0" smtClean="0"/>
              <a:t>Description :</a:t>
            </a:r>
          </a:p>
          <a:p>
            <a:pPr lvl="1" algn="just"/>
            <a:r>
              <a:rPr lang="fr-FR" sz="1600" dirty="0" smtClean="0"/>
              <a:t>Étudier l’application ou l’extension d’algorithmes de séparation de sources au problème de la superposition d’ondes monochromatiques provenant d’objets animés. Analyser la distribution de Wigner.</a:t>
            </a:r>
            <a:endParaRPr lang="fr-FR" sz="1600" dirty="0"/>
          </a:p>
        </p:txBody>
      </p:sp>
      <p:sp>
        <p:nvSpPr>
          <p:cNvPr id="3" name="Título 2"/>
          <p:cNvSpPr>
            <a:spLocks noGrp="1"/>
          </p:cNvSpPr>
          <p:nvPr>
            <p:ph type="title"/>
          </p:nvPr>
        </p:nvSpPr>
        <p:spPr/>
        <p:txBody>
          <a:bodyPr/>
          <a:lstStyle/>
          <a:p>
            <a:r>
              <a:rPr lang="en-GB" dirty="0" smtClean="0"/>
              <a:t>Mission du stage</a:t>
            </a:r>
            <a:endParaRPr lang="en-GB" dirty="0"/>
          </a:p>
        </p:txBody>
      </p:sp>
      <p:pic>
        <p:nvPicPr>
          <p:cNvPr id="4" name="Picture 2" descr="Hologram 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449" y="3892392"/>
            <a:ext cx="3185742" cy="179198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5"/>
          <p:cNvSpPr txBox="1"/>
          <p:nvPr/>
        </p:nvSpPr>
        <p:spPr>
          <a:xfrm>
            <a:off x="1290956" y="5684373"/>
            <a:ext cx="6552728" cy="523220"/>
          </a:xfrm>
          <a:prstGeom prst="rect">
            <a:avLst/>
          </a:prstGeom>
          <a:noFill/>
        </p:spPr>
        <p:txBody>
          <a:bodyPr wrap="square" rtlCol="0">
            <a:spAutoFit/>
          </a:bodyPr>
          <a:lstStyle/>
          <a:p>
            <a:pPr algn="ctr"/>
            <a:r>
              <a:rPr lang="fr-FR" sz="1400" dirty="0" smtClean="0"/>
              <a:t>Une trame d’un vidéo holographique généré par le groupe Interactive Visual Media Group de Mircrosoft Research</a:t>
            </a:r>
            <a:endParaRPr lang="fr-FR" sz="1400" dirty="0"/>
          </a:p>
        </p:txBody>
      </p:sp>
    </p:spTree>
    <p:extLst>
      <p:ext uri="{BB962C8B-B14F-4D97-AF65-F5344CB8AC3E}">
        <p14:creationId xmlns:p14="http://schemas.microsoft.com/office/powerpoint/2010/main" val="3253782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Développement</a:t>
            </a:r>
            <a:endParaRPr lang="fr-FR" dirty="0"/>
          </a:p>
        </p:txBody>
      </p:sp>
    </p:spTree>
    <p:extLst>
      <p:ext uri="{BB962C8B-B14F-4D97-AF65-F5344CB8AC3E}">
        <p14:creationId xmlns:p14="http://schemas.microsoft.com/office/powerpoint/2010/main" val="17830198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sz="2000" dirty="0"/>
              <a:t>MATLAB </a:t>
            </a:r>
            <a:r>
              <a:rPr lang="fr-FR" sz="2000" dirty="0" smtClean="0"/>
              <a:t>et Octave code</a:t>
            </a:r>
          </a:p>
          <a:p>
            <a:r>
              <a:rPr lang="fr-FR" sz="2000" dirty="0" smtClean="0"/>
              <a:t>Méthode de nuages de points</a:t>
            </a:r>
          </a:p>
          <a:p>
            <a:pPr lvl="1"/>
            <a:r>
              <a:rPr lang="fr-FR" sz="1600" dirty="0" smtClean="0"/>
              <a:t>Objets comme collection de points lumineux discrets</a:t>
            </a:r>
          </a:p>
          <a:p>
            <a:r>
              <a:rPr lang="fr-FR" sz="2000" dirty="0" smtClean="0"/>
              <a:t>Scène plus petite et hologramme plus simple</a:t>
            </a:r>
          </a:p>
          <a:p>
            <a:endParaRPr lang="fr-FR" dirty="0" smtClean="0"/>
          </a:p>
        </p:txBody>
      </p:sp>
      <p:sp>
        <p:nvSpPr>
          <p:cNvPr id="3" name="Titre 2"/>
          <p:cNvSpPr>
            <a:spLocks noGrp="1"/>
          </p:cNvSpPr>
          <p:nvPr>
            <p:ph type="title"/>
          </p:nvPr>
        </p:nvSpPr>
        <p:spPr/>
        <p:txBody>
          <a:bodyPr>
            <a:normAutofit fontScale="90000"/>
          </a:bodyPr>
          <a:lstStyle/>
          <a:p>
            <a:r>
              <a:rPr lang="fr-FR" dirty="0" smtClean="0"/>
              <a:t>Génération des hologrammes numériques</a:t>
            </a:r>
            <a:endParaRPr lang="fr-FR" dirty="0"/>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7258" y="1340768"/>
            <a:ext cx="864096" cy="777687"/>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5061" y="1340768"/>
            <a:ext cx="777688" cy="777688"/>
          </a:xfrm>
          <a:prstGeom prst="rect">
            <a:avLst/>
          </a:prstGeom>
        </p:spPr>
      </p:pic>
      <p:pic>
        <p:nvPicPr>
          <p:cNvPr id="7" name="Image 6"/>
          <p:cNvPicPr>
            <a:picLocks noChangeAspect="1"/>
          </p:cNvPicPr>
          <p:nvPr/>
        </p:nvPicPr>
        <p:blipFill>
          <a:blip r:embed="rId5"/>
          <a:stretch>
            <a:fillRect/>
          </a:stretch>
        </p:blipFill>
        <p:spPr>
          <a:xfrm>
            <a:off x="815211" y="3336266"/>
            <a:ext cx="3744416" cy="2283771"/>
          </a:xfrm>
          <a:prstGeom prst="rect">
            <a:avLst/>
          </a:prstGeom>
        </p:spPr>
      </p:pic>
      <p:sp>
        <p:nvSpPr>
          <p:cNvPr id="9" name="ZoneTexte 5"/>
          <p:cNvSpPr txBox="1"/>
          <p:nvPr/>
        </p:nvSpPr>
        <p:spPr>
          <a:xfrm>
            <a:off x="755576" y="5620037"/>
            <a:ext cx="3744415" cy="523220"/>
          </a:xfrm>
          <a:prstGeom prst="rect">
            <a:avLst/>
          </a:prstGeom>
          <a:noFill/>
        </p:spPr>
        <p:txBody>
          <a:bodyPr wrap="square" rtlCol="0">
            <a:spAutoFit/>
          </a:bodyPr>
          <a:lstStyle/>
          <a:p>
            <a:pPr algn="ctr"/>
            <a:r>
              <a:rPr lang="fr-FR" sz="1400" dirty="0"/>
              <a:t>Calcul de l’onde objet à partir d’un nuage</a:t>
            </a:r>
            <a:br>
              <a:rPr lang="fr-FR" sz="1400" dirty="0"/>
            </a:br>
            <a:r>
              <a:rPr lang="fr-FR" sz="1400" dirty="0"/>
              <a:t>de </a:t>
            </a:r>
            <a:r>
              <a:rPr lang="fr-FR" sz="1400" dirty="0" smtClean="0"/>
              <a:t>points</a:t>
            </a:r>
            <a:endParaRPr lang="fr-FR" sz="1400" dirty="0"/>
          </a:p>
        </p:txBody>
      </p:sp>
      <p:sp>
        <p:nvSpPr>
          <p:cNvPr id="10" name="ZoneTexte 5"/>
          <p:cNvSpPr txBox="1"/>
          <p:nvPr/>
        </p:nvSpPr>
        <p:spPr>
          <a:xfrm>
            <a:off x="6875175" y="2100346"/>
            <a:ext cx="1801281" cy="461665"/>
          </a:xfrm>
          <a:prstGeom prst="rect">
            <a:avLst/>
          </a:prstGeom>
          <a:noFill/>
        </p:spPr>
        <p:txBody>
          <a:bodyPr wrap="square" rtlCol="0">
            <a:spAutoFit/>
          </a:bodyPr>
          <a:lstStyle/>
          <a:p>
            <a:pPr algn="ctr"/>
            <a:r>
              <a:rPr lang="fr-FR" sz="1200" dirty="0" smtClean="0"/>
              <a:t>Logos de MATLAB et Octave</a:t>
            </a:r>
            <a:endParaRPr lang="fr-FR" sz="1200" dirty="0"/>
          </a:p>
        </p:txBody>
      </p:sp>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691" y="3121400"/>
            <a:ext cx="3424109" cy="2567104"/>
          </a:xfrm>
          <a:prstGeom prst="rect">
            <a:avLst/>
          </a:prstGeom>
        </p:spPr>
      </p:pic>
      <p:sp>
        <p:nvSpPr>
          <p:cNvPr id="13" name="ZoneTexte 5"/>
          <p:cNvSpPr txBox="1"/>
          <p:nvPr/>
        </p:nvSpPr>
        <p:spPr>
          <a:xfrm>
            <a:off x="5038025" y="5688504"/>
            <a:ext cx="3744415" cy="523220"/>
          </a:xfrm>
          <a:prstGeom prst="rect">
            <a:avLst/>
          </a:prstGeom>
          <a:noFill/>
        </p:spPr>
        <p:txBody>
          <a:bodyPr wrap="square" rtlCol="0">
            <a:spAutoFit/>
          </a:bodyPr>
          <a:lstStyle/>
          <a:p>
            <a:pPr algn="ctr"/>
            <a:r>
              <a:rPr lang="fr-FR" sz="1400" dirty="0" smtClean="0"/>
              <a:t>Hologramme généré numériquement à partir d’une source ponctuelle (0,  0, -0,2m)</a:t>
            </a:r>
            <a:endParaRPr lang="fr-FR" sz="1400" dirty="0"/>
          </a:p>
        </p:txBody>
      </p:sp>
    </p:spTree>
    <p:extLst>
      <p:ext uri="{BB962C8B-B14F-4D97-AF65-F5344CB8AC3E}">
        <p14:creationId xmlns:p14="http://schemas.microsoft.com/office/powerpoint/2010/main" val="32289945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57200" y="1484784"/>
            <a:ext cx="8229600" cy="4525963"/>
          </a:xfrm>
        </p:spPr>
        <p:txBody>
          <a:bodyPr>
            <a:normAutofit/>
          </a:bodyPr>
          <a:lstStyle/>
          <a:p>
            <a:pPr algn="just"/>
            <a:r>
              <a:rPr lang="fr-FR" sz="2000" dirty="0" smtClean="0"/>
              <a:t>Séparation des sources</a:t>
            </a:r>
          </a:p>
          <a:p>
            <a:pPr lvl="1" algn="just"/>
            <a:r>
              <a:rPr lang="fr-FR" sz="1600" dirty="0"/>
              <a:t>L</a:t>
            </a:r>
            <a:r>
              <a:rPr lang="fr-FR" sz="1600" dirty="0" smtClean="0"/>
              <a:t>’art d’estimer des signaux « sources », supposés indépendants, à partir de l’observation d’un ou plusieurs « mélanges » de ces sources</a:t>
            </a:r>
          </a:p>
          <a:p>
            <a:pPr lvl="1" algn="just"/>
            <a:r>
              <a:rPr lang="fr-FR" sz="1600" dirty="0" smtClean="0"/>
              <a:t>Séparation aveugle des sources (SAS) : pas des informations (ou peu d’information) sur les signaux sources ou le processus de mélange</a:t>
            </a:r>
          </a:p>
          <a:p>
            <a:pPr algn="just"/>
            <a:r>
              <a:rPr lang="fr-FR" sz="2000" dirty="0" smtClean="0"/>
              <a:t>Applications:</a:t>
            </a:r>
          </a:p>
          <a:p>
            <a:pPr lvl="1" algn="just"/>
            <a:r>
              <a:rPr lang="fr-FR" sz="1600" dirty="0" smtClean="0"/>
              <a:t>Acoustique, audio, télécommunications, astrophysique, etc. </a:t>
            </a:r>
          </a:p>
          <a:p>
            <a:pPr lvl="1" algn="just"/>
            <a:endParaRPr lang="fr-FR" sz="1600" dirty="0" smtClean="0"/>
          </a:p>
          <a:p>
            <a:pPr algn="just"/>
            <a:endParaRPr lang="fr-FR" sz="2000" dirty="0"/>
          </a:p>
        </p:txBody>
      </p:sp>
      <p:sp>
        <p:nvSpPr>
          <p:cNvPr id="3" name="Titre 2"/>
          <p:cNvSpPr>
            <a:spLocks noGrp="1"/>
          </p:cNvSpPr>
          <p:nvPr>
            <p:ph type="title"/>
          </p:nvPr>
        </p:nvSpPr>
        <p:spPr/>
        <p:txBody>
          <a:bodyPr/>
          <a:lstStyle/>
          <a:p>
            <a:r>
              <a:rPr lang="fr-FR" dirty="0" smtClean="0"/>
              <a:t>Séparation des sources</a:t>
            </a:r>
            <a:endParaRPr lang="fr-FR" dirty="0"/>
          </a:p>
        </p:txBody>
      </p:sp>
      <p:pic>
        <p:nvPicPr>
          <p:cNvPr id="4" name="Image 3"/>
          <p:cNvPicPr>
            <a:picLocks noChangeAspect="1"/>
          </p:cNvPicPr>
          <p:nvPr/>
        </p:nvPicPr>
        <p:blipFill>
          <a:blip r:embed="rId3"/>
          <a:stretch>
            <a:fillRect/>
          </a:stretch>
        </p:blipFill>
        <p:spPr>
          <a:xfrm>
            <a:off x="395536" y="3781737"/>
            <a:ext cx="4673228" cy="2021919"/>
          </a:xfrm>
          <a:prstGeom prst="rect">
            <a:avLst/>
          </a:prstGeom>
        </p:spPr>
      </p:pic>
      <p:sp>
        <p:nvSpPr>
          <p:cNvPr id="5" name="ZoneTexte 5"/>
          <p:cNvSpPr txBox="1"/>
          <p:nvPr/>
        </p:nvSpPr>
        <p:spPr>
          <a:xfrm>
            <a:off x="1219982" y="5803656"/>
            <a:ext cx="3024336" cy="307777"/>
          </a:xfrm>
          <a:prstGeom prst="rect">
            <a:avLst/>
          </a:prstGeom>
          <a:noFill/>
        </p:spPr>
        <p:txBody>
          <a:bodyPr wrap="square" rtlCol="0">
            <a:spAutoFit/>
          </a:bodyPr>
          <a:lstStyle/>
          <a:p>
            <a:pPr algn="ctr"/>
            <a:r>
              <a:rPr lang="fr-FR" sz="1400" dirty="0" smtClean="0"/>
              <a:t>Exemple de séparation des sources</a:t>
            </a:r>
            <a:endParaRPr lang="fr-FR" sz="1400" dirty="0"/>
          </a:p>
        </p:txBody>
      </p:sp>
      <p:pic>
        <p:nvPicPr>
          <p:cNvPr id="2050" name="Picture 2" descr="Audio research group - Tampere University - Source separatio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3794933"/>
            <a:ext cx="3554547" cy="202191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5"/>
          <p:cNvSpPr txBox="1"/>
          <p:nvPr/>
        </p:nvSpPr>
        <p:spPr>
          <a:xfrm>
            <a:off x="5629193" y="5779500"/>
            <a:ext cx="3024336" cy="307777"/>
          </a:xfrm>
          <a:prstGeom prst="rect">
            <a:avLst/>
          </a:prstGeom>
          <a:noFill/>
        </p:spPr>
        <p:txBody>
          <a:bodyPr wrap="square" rtlCol="0">
            <a:spAutoFit/>
          </a:bodyPr>
          <a:lstStyle/>
          <a:p>
            <a:pPr algn="ctr"/>
            <a:r>
              <a:rPr lang="fr-FR" sz="1400" dirty="0" smtClean="0"/>
              <a:t>Exemple de séparation des sources</a:t>
            </a:r>
            <a:endParaRPr lang="fr-FR" sz="1400" dirty="0"/>
          </a:p>
        </p:txBody>
      </p:sp>
    </p:spTree>
    <p:extLst>
      <p:ext uri="{BB962C8B-B14F-4D97-AF65-F5344CB8AC3E}">
        <p14:creationId xmlns:p14="http://schemas.microsoft.com/office/powerpoint/2010/main" val="1228943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57200" y="2316013"/>
            <a:ext cx="8075240" cy="3921299"/>
          </a:xfrm>
        </p:spPr>
        <p:txBody>
          <a:bodyPr>
            <a:normAutofit/>
          </a:bodyPr>
          <a:lstStyle/>
          <a:p>
            <a:r>
              <a:rPr lang="fr-FR" sz="2000" dirty="0" smtClean="0"/>
              <a:t>Mélange </a:t>
            </a:r>
            <a:r>
              <a:rPr lang="fr-FR" sz="2000" dirty="0"/>
              <a:t>linéaire convolutif et </a:t>
            </a:r>
            <a:r>
              <a:rPr lang="fr-FR" sz="2000" dirty="0" smtClean="0"/>
              <a:t>sous-déterminé</a:t>
            </a:r>
          </a:p>
          <a:p>
            <a:pPr lvl="1"/>
            <a:r>
              <a:rPr lang="fr-FR" sz="1600" dirty="0"/>
              <a:t>Le mélange se fait dans le plan de l’hologramme par </a:t>
            </a:r>
            <a:r>
              <a:rPr lang="fr-FR" sz="1600" dirty="0" smtClean="0"/>
              <a:t>convolution</a:t>
            </a:r>
          </a:p>
          <a:p>
            <a:r>
              <a:rPr lang="fr-FR" sz="2000" dirty="0" smtClean="0"/>
              <a:t>Famille de la SAS</a:t>
            </a:r>
            <a:endParaRPr lang="fr-FR" sz="2400" dirty="0" smtClean="0"/>
          </a:p>
          <a:p>
            <a:pPr lvl="1"/>
            <a:r>
              <a:rPr lang="fr-FR" sz="1600" dirty="0" smtClean="0"/>
              <a:t>L’analyse en composants indépendants (ICA)</a:t>
            </a:r>
          </a:p>
          <a:p>
            <a:pPr lvl="1"/>
            <a:r>
              <a:rPr lang="fr-FR" sz="1600" dirty="0" smtClean="0"/>
              <a:t>L’analyse en composants parcimonieuses</a:t>
            </a:r>
          </a:p>
          <a:p>
            <a:pPr lvl="1"/>
            <a:r>
              <a:rPr lang="fr-FR" sz="1600" dirty="0" smtClean="0"/>
              <a:t>La factorisation en matrices non-négatives (</a:t>
            </a:r>
            <a:r>
              <a:rPr lang="fr-FR" sz="1600" dirty="0" smtClean="0"/>
              <a:t>NMF)</a:t>
            </a:r>
            <a:endParaRPr lang="fr-FR" sz="1600" dirty="0"/>
          </a:p>
          <a:p>
            <a:r>
              <a:rPr lang="fr-FR" sz="2000" dirty="0" smtClean="0"/>
              <a:t>Implémentation</a:t>
            </a:r>
            <a:endParaRPr lang="fr-FR" sz="2000" dirty="0"/>
          </a:p>
        </p:txBody>
      </p:sp>
      <p:sp>
        <p:nvSpPr>
          <p:cNvPr id="3" name="Titre 2"/>
          <p:cNvSpPr>
            <a:spLocks noGrp="1"/>
          </p:cNvSpPr>
          <p:nvPr>
            <p:ph type="title"/>
          </p:nvPr>
        </p:nvSpPr>
        <p:spPr/>
        <p:txBody>
          <a:bodyPr/>
          <a:lstStyle/>
          <a:p>
            <a:r>
              <a:rPr lang="fr-FR" dirty="0" smtClean="0"/>
              <a:t>Séparation des sources</a:t>
            </a:r>
            <a:endParaRPr lang="fr-FR" dirty="0"/>
          </a:p>
        </p:txBody>
      </p:sp>
      <p:sp>
        <p:nvSpPr>
          <p:cNvPr id="4" name="Pentagone 3"/>
          <p:cNvSpPr/>
          <p:nvPr/>
        </p:nvSpPr>
        <p:spPr>
          <a:xfrm>
            <a:off x="1398598" y="1268760"/>
            <a:ext cx="2304256" cy="79208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Identifier le type de mélange</a:t>
            </a:r>
            <a:endParaRPr lang="fr-FR" dirty="0">
              <a:solidFill>
                <a:schemeClr val="bg1"/>
              </a:solidFill>
            </a:endParaRPr>
          </a:p>
        </p:txBody>
      </p:sp>
      <p:sp>
        <p:nvSpPr>
          <p:cNvPr id="5" name="Chevron 4"/>
          <p:cNvSpPr/>
          <p:nvPr/>
        </p:nvSpPr>
        <p:spPr>
          <a:xfrm>
            <a:off x="3563888" y="1268760"/>
            <a:ext cx="2227198" cy="79208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Ajouter des hypothèses</a:t>
            </a:r>
            <a:endParaRPr lang="fr-FR" dirty="0">
              <a:solidFill>
                <a:schemeClr val="bg1"/>
              </a:solidFill>
            </a:endParaRPr>
          </a:p>
        </p:txBody>
      </p:sp>
      <p:sp>
        <p:nvSpPr>
          <p:cNvPr id="6" name="Chevron 5"/>
          <p:cNvSpPr/>
          <p:nvPr/>
        </p:nvSpPr>
        <p:spPr>
          <a:xfrm>
            <a:off x="5647070" y="1268760"/>
            <a:ext cx="2227198" cy="79208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Choisir la méthode</a:t>
            </a:r>
            <a:endParaRPr lang="fr-FR" dirty="0">
              <a:solidFill>
                <a:schemeClr val="bg1"/>
              </a:solidFill>
            </a:endParaRPr>
          </a:p>
        </p:txBody>
      </p:sp>
      <p:pic>
        <p:nvPicPr>
          <p:cNvPr id="7" name="Espace réservé du contenu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1336" y="3118922"/>
            <a:ext cx="1450504" cy="780855"/>
          </a:xfrm>
          <a:prstGeom prst="rect">
            <a:avLst/>
          </a:prstGeom>
        </p:spPr>
      </p:pic>
      <p:sp>
        <p:nvSpPr>
          <p:cNvPr id="8" name="ZoneTexte 5"/>
          <p:cNvSpPr txBox="1"/>
          <p:nvPr/>
        </p:nvSpPr>
        <p:spPr>
          <a:xfrm>
            <a:off x="6994368" y="3944459"/>
            <a:ext cx="2064440" cy="523220"/>
          </a:xfrm>
          <a:prstGeom prst="rect">
            <a:avLst/>
          </a:prstGeom>
          <a:noFill/>
        </p:spPr>
        <p:txBody>
          <a:bodyPr wrap="square" rtlCol="0">
            <a:spAutoFit/>
          </a:bodyPr>
          <a:lstStyle/>
          <a:p>
            <a:pPr algn="ctr"/>
            <a:r>
              <a:rPr lang="fr-FR" sz="1400" dirty="0" smtClean="0"/>
              <a:t>Logo de la bibliothèque </a:t>
            </a:r>
            <a:r>
              <a:rPr lang="fr-FR" sz="1400" dirty="0" err="1" smtClean="0"/>
              <a:t>scikit-learn</a:t>
            </a:r>
            <a:endParaRPr lang="fr-FR" sz="1400" dirty="0"/>
          </a:p>
        </p:txBody>
      </p:sp>
      <p:pic>
        <p:nvPicPr>
          <p:cNvPr id="9" name="Image 8"/>
          <p:cNvPicPr>
            <a:picLocks noChangeAspect="1"/>
          </p:cNvPicPr>
          <p:nvPr/>
        </p:nvPicPr>
        <p:blipFill>
          <a:blip r:embed="rId4"/>
          <a:stretch>
            <a:fillRect/>
          </a:stretch>
        </p:blipFill>
        <p:spPr>
          <a:xfrm>
            <a:off x="1323401" y="4688407"/>
            <a:ext cx="6395374" cy="1153652"/>
          </a:xfrm>
          <a:prstGeom prst="rect">
            <a:avLst/>
          </a:prstGeom>
        </p:spPr>
      </p:pic>
      <p:sp>
        <p:nvSpPr>
          <p:cNvPr id="10" name="ZoneTexte 5"/>
          <p:cNvSpPr txBox="1"/>
          <p:nvPr/>
        </p:nvSpPr>
        <p:spPr>
          <a:xfrm>
            <a:off x="1211787" y="5836049"/>
            <a:ext cx="6480720" cy="307777"/>
          </a:xfrm>
          <a:prstGeom prst="rect">
            <a:avLst/>
          </a:prstGeom>
          <a:noFill/>
        </p:spPr>
        <p:txBody>
          <a:bodyPr wrap="square" rtlCol="0">
            <a:spAutoFit/>
          </a:bodyPr>
          <a:lstStyle/>
          <a:p>
            <a:pPr algn="ctr"/>
            <a:r>
              <a:rPr lang="fr-FR" sz="1400" dirty="0" smtClean="0"/>
              <a:t>Séparation d’un mélange linéaire et surdéterminé en utilisant la méthode NFM</a:t>
            </a:r>
          </a:p>
        </p:txBody>
      </p:sp>
    </p:spTree>
    <p:extLst>
      <p:ext uri="{BB962C8B-B14F-4D97-AF65-F5344CB8AC3E}">
        <p14:creationId xmlns:p14="http://schemas.microsoft.com/office/powerpoint/2010/main" val="10527186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57200" y="1379909"/>
            <a:ext cx="8229600" cy="4929411"/>
          </a:xfrm>
        </p:spPr>
        <p:txBody>
          <a:bodyPr>
            <a:normAutofit/>
          </a:bodyPr>
          <a:lstStyle/>
          <a:p>
            <a:r>
              <a:rPr lang="fr-FR" sz="2000" dirty="0" smtClean="0"/>
              <a:t>Résultats</a:t>
            </a:r>
            <a:endParaRPr lang="fr-FR" sz="2000" dirty="0"/>
          </a:p>
          <a:p>
            <a:pPr lvl="1"/>
            <a:r>
              <a:rPr lang="fr-FR" sz="1600" dirty="0"/>
              <a:t>Beaucoup de </a:t>
            </a:r>
            <a:r>
              <a:rPr lang="fr-FR" sz="1600" dirty="0" smtClean="0"/>
              <a:t>contraints</a:t>
            </a:r>
            <a:endParaRPr lang="fr-FR" sz="1600" dirty="0"/>
          </a:p>
          <a:p>
            <a:pPr lvl="1"/>
            <a:r>
              <a:rPr lang="fr-FR" sz="1600" dirty="0"/>
              <a:t>Pas de référence</a:t>
            </a:r>
          </a:p>
          <a:p>
            <a:pPr lvl="1"/>
            <a:r>
              <a:rPr lang="fr-FR" sz="1600" i="1" dirty="0"/>
              <a:t>« Dead end »</a:t>
            </a:r>
          </a:p>
          <a:p>
            <a:endParaRPr lang="fr-FR" sz="2000" dirty="0" smtClean="0"/>
          </a:p>
        </p:txBody>
      </p:sp>
      <p:sp>
        <p:nvSpPr>
          <p:cNvPr id="3" name="Titre 2"/>
          <p:cNvSpPr>
            <a:spLocks noGrp="1"/>
          </p:cNvSpPr>
          <p:nvPr>
            <p:ph type="title"/>
          </p:nvPr>
        </p:nvSpPr>
        <p:spPr/>
        <p:txBody>
          <a:bodyPr/>
          <a:lstStyle/>
          <a:p>
            <a:r>
              <a:rPr lang="fr-FR" dirty="0"/>
              <a:t>Séparation des sources</a:t>
            </a:r>
          </a:p>
        </p:txBody>
      </p:sp>
      <p:pic>
        <p:nvPicPr>
          <p:cNvPr id="4" name="Image 3"/>
          <p:cNvPicPr>
            <a:picLocks noChangeAspect="1"/>
          </p:cNvPicPr>
          <p:nvPr/>
        </p:nvPicPr>
        <p:blipFill>
          <a:blip r:embed="rId3"/>
          <a:stretch>
            <a:fillRect/>
          </a:stretch>
        </p:blipFill>
        <p:spPr>
          <a:xfrm>
            <a:off x="4959615" y="1377283"/>
            <a:ext cx="3473242" cy="1406689"/>
          </a:xfrm>
          <a:prstGeom prst="rect">
            <a:avLst/>
          </a:prstGeom>
        </p:spPr>
      </p:pic>
      <p:pic>
        <p:nvPicPr>
          <p:cNvPr id="3074" name="Picture 2" descr="https://lh5.googleusercontent.com/nKBiCQR-OXiRBmxH6_QU1lncykVqRR3KwJeLYk2f5T3PrCVQ1bYQPyujCIvbhFktbkpno9jjOSYJ8IXBakoU_UNDtgPw4WG7bq19-p64Qvv4ejUNHSbvHMsUPpiiP1-i8G-Lddpul0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76" y="3172978"/>
            <a:ext cx="2179720" cy="212823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https://lh4.googleusercontent.com/aFoB-agY30kJFONVTWT4BrZvP2VN_4fA2XNLzUv2q_5m4FMavX2oRgAPAKkj6PdteDPJql9x4r1IhYjnJ76TMKgi5c25OUeM5uanUpe2NzN0lsR_iqemDGoYVO01Tpu38NKjNyXxB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7700" y="3501008"/>
            <a:ext cx="1395614" cy="13734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Maoj0ox49eI9zj2vsA15z6fiTRIl0P6paujNcJTcCDBagxBr-RFsjB9ZtsPWdNIWyiqETe-ZZuDUardw6fWYmwxz5-StdHL4Yu9XnFpuJwl9Z4M093Xo2i1zlj5fdRsecaYtBFTiZc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3501008"/>
            <a:ext cx="1406426" cy="1384451"/>
          </a:xfrm>
          <a:prstGeom prst="rect">
            <a:avLst/>
          </a:prstGeom>
          <a:noFill/>
          <a:extLst>
            <a:ext uri="{909E8E84-426E-40DD-AFC4-6F175D3DCCD1}">
              <a14:hiddenFill xmlns:a14="http://schemas.microsoft.com/office/drawing/2010/main">
                <a:solidFill>
                  <a:srgbClr val="FFFFFF"/>
                </a:solidFill>
              </a14:hiddenFill>
            </a:ext>
          </a:extLst>
        </p:spPr>
      </p:pic>
      <p:sp>
        <p:nvSpPr>
          <p:cNvPr id="8" name="Flèche droite 7"/>
          <p:cNvSpPr/>
          <p:nvPr/>
        </p:nvSpPr>
        <p:spPr>
          <a:xfrm>
            <a:off x="2790331" y="3625788"/>
            <a:ext cx="2035731" cy="1080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Résultats</a:t>
            </a:r>
            <a:r>
              <a:rPr lang="fr-FR" dirty="0"/>
              <a:t> </a:t>
            </a:r>
            <a:r>
              <a:rPr lang="fr-FR" dirty="0" smtClean="0"/>
              <a:t>obtenues</a:t>
            </a:r>
          </a:p>
        </p:txBody>
      </p:sp>
      <p:sp>
        <p:nvSpPr>
          <p:cNvPr id="13" name="ZoneTexte 5"/>
          <p:cNvSpPr txBox="1"/>
          <p:nvPr/>
        </p:nvSpPr>
        <p:spPr>
          <a:xfrm>
            <a:off x="4492823" y="4881543"/>
            <a:ext cx="4968552" cy="307777"/>
          </a:xfrm>
          <a:prstGeom prst="rect">
            <a:avLst/>
          </a:prstGeom>
          <a:noFill/>
        </p:spPr>
        <p:txBody>
          <a:bodyPr wrap="square" rtlCol="0">
            <a:spAutoFit/>
          </a:bodyPr>
          <a:lstStyle/>
          <a:p>
            <a:pPr algn="ctr"/>
            <a:r>
              <a:rPr lang="fr-FR" sz="1400" dirty="0" smtClean="0"/>
              <a:t>Après l’implémentation de la méthode </a:t>
            </a:r>
            <a:r>
              <a:rPr lang="fr-FR" sz="1400" dirty="0" err="1" smtClean="0"/>
              <a:t>FastICA</a:t>
            </a:r>
            <a:endParaRPr lang="fr-FR" sz="1400" dirty="0"/>
          </a:p>
        </p:txBody>
      </p:sp>
      <p:sp>
        <p:nvSpPr>
          <p:cNvPr id="10" name="Plus 9"/>
          <p:cNvSpPr/>
          <p:nvPr/>
        </p:nvSpPr>
        <p:spPr>
          <a:xfrm>
            <a:off x="6653063" y="3863703"/>
            <a:ext cx="648072" cy="648072"/>
          </a:xfrm>
          <a:prstGeom prst="mathPlus">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5"/>
          <p:cNvSpPr txBox="1"/>
          <p:nvPr/>
        </p:nvSpPr>
        <p:spPr>
          <a:xfrm>
            <a:off x="107504" y="5373216"/>
            <a:ext cx="2646313" cy="738664"/>
          </a:xfrm>
          <a:prstGeom prst="rect">
            <a:avLst/>
          </a:prstGeom>
          <a:noFill/>
        </p:spPr>
        <p:txBody>
          <a:bodyPr wrap="square" rtlCol="0">
            <a:spAutoFit/>
          </a:bodyPr>
          <a:lstStyle/>
          <a:p>
            <a:pPr algn="ctr"/>
            <a:r>
              <a:rPr lang="fr-FR" sz="1400" dirty="0" smtClean="0"/>
              <a:t>Hologramme généré par l’interférence entre deux sources</a:t>
            </a:r>
            <a:endParaRPr lang="fr-FR" sz="1400" dirty="0"/>
          </a:p>
        </p:txBody>
      </p:sp>
      <p:sp>
        <p:nvSpPr>
          <p:cNvPr id="17" name="ZoneTexte 5"/>
          <p:cNvSpPr txBox="1"/>
          <p:nvPr/>
        </p:nvSpPr>
        <p:spPr>
          <a:xfrm>
            <a:off x="4211960" y="2787509"/>
            <a:ext cx="4968552" cy="307777"/>
          </a:xfrm>
          <a:prstGeom prst="rect">
            <a:avLst/>
          </a:prstGeom>
          <a:noFill/>
        </p:spPr>
        <p:txBody>
          <a:bodyPr wrap="square" rtlCol="0">
            <a:spAutoFit/>
          </a:bodyPr>
          <a:lstStyle/>
          <a:p>
            <a:pPr algn="ctr"/>
            <a:r>
              <a:rPr lang="fr-FR" sz="1400" dirty="0" smtClean="0"/>
              <a:t>Base des données utilisé</a:t>
            </a:r>
            <a:endParaRPr lang="fr-FR" sz="1400" dirty="0"/>
          </a:p>
        </p:txBody>
      </p:sp>
    </p:spTree>
    <p:extLst>
      <p:ext uri="{BB962C8B-B14F-4D97-AF65-F5344CB8AC3E}">
        <p14:creationId xmlns:p14="http://schemas.microsoft.com/office/powerpoint/2010/main" val="4008120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fr-FR" dirty="0" smtClean="0"/>
              <a:t>Prédiction d’une trame à autre</a:t>
            </a:r>
            <a:endParaRPr lang="fr-FR" dirty="0"/>
          </a:p>
        </p:txBody>
      </p:sp>
      <p:sp>
        <p:nvSpPr>
          <p:cNvPr id="5" name="Espace réservé du contenu 4"/>
          <p:cNvSpPr>
            <a:spLocks noGrp="1"/>
          </p:cNvSpPr>
          <p:nvPr>
            <p:ph idx="1"/>
          </p:nvPr>
        </p:nvSpPr>
        <p:spPr>
          <a:xfrm>
            <a:off x="457200" y="1207293"/>
            <a:ext cx="8229600" cy="4525963"/>
          </a:xfrm>
        </p:spPr>
        <p:txBody>
          <a:bodyPr>
            <a:normAutofit/>
          </a:bodyPr>
          <a:lstStyle/>
          <a:p>
            <a:r>
              <a:rPr lang="fr-FR" sz="2000" dirty="0" smtClean="0"/>
              <a:t>Segmentation de la scène 3D</a:t>
            </a:r>
          </a:p>
          <a:p>
            <a:pPr lvl="1"/>
            <a:r>
              <a:rPr lang="fr-FR" sz="1600" dirty="0" smtClean="0"/>
              <a:t>Localisation des sources</a:t>
            </a:r>
          </a:p>
          <a:p>
            <a:pPr lvl="1"/>
            <a:r>
              <a:rPr lang="fr-FR" sz="1600" dirty="0" smtClean="0"/>
              <a:t>Différents plans restitués</a:t>
            </a:r>
          </a:p>
          <a:p>
            <a:pPr lvl="1"/>
            <a:r>
              <a:rPr lang="fr-FR" sz="1600" dirty="0" smtClean="0"/>
              <a:t>Analyse de l’intensité du pixel</a:t>
            </a:r>
            <a:endParaRPr lang="fr-FR" sz="1600" dirty="0"/>
          </a:p>
        </p:txBody>
      </p:sp>
      <p:pic>
        <p:nvPicPr>
          <p:cNvPr id="7" name="Image 6"/>
          <p:cNvPicPr>
            <a:picLocks noChangeAspect="1"/>
          </p:cNvPicPr>
          <p:nvPr/>
        </p:nvPicPr>
        <p:blipFill>
          <a:blip r:embed="rId3"/>
          <a:stretch>
            <a:fillRect/>
          </a:stretch>
        </p:blipFill>
        <p:spPr>
          <a:xfrm>
            <a:off x="1177542" y="3818036"/>
            <a:ext cx="6999889" cy="1967483"/>
          </a:xfrm>
          <a:prstGeom prst="rect">
            <a:avLst/>
          </a:prstGeom>
        </p:spPr>
      </p:pic>
      <p:sp>
        <p:nvSpPr>
          <p:cNvPr id="6" name="ZoneTexte 5"/>
          <p:cNvSpPr txBox="1"/>
          <p:nvPr/>
        </p:nvSpPr>
        <p:spPr>
          <a:xfrm>
            <a:off x="2338405" y="5824387"/>
            <a:ext cx="4678162" cy="307777"/>
          </a:xfrm>
          <a:prstGeom prst="rect">
            <a:avLst/>
          </a:prstGeom>
          <a:noFill/>
        </p:spPr>
        <p:txBody>
          <a:bodyPr wrap="square" rtlCol="0">
            <a:spAutoFit/>
          </a:bodyPr>
          <a:lstStyle/>
          <a:p>
            <a:pPr algn="ctr"/>
            <a:r>
              <a:rPr lang="fr-FR" sz="1400" dirty="0" smtClean="0"/>
              <a:t>Restitution d’un hologramme à différentes distances</a:t>
            </a:r>
            <a:endParaRPr lang="fr-FR" sz="1400" dirty="0"/>
          </a:p>
        </p:txBody>
      </p:sp>
      <p:sp>
        <p:nvSpPr>
          <p:cNvPr id="8" name="Pentagone 3"/>
          <p:cNvSpPr/>
          <p:nvPr/>
        </p:nvSpPr>
        <p:spPr>
          <a:xfrm>
            <a:off x="1382800" y="2636912"/>
            <a:ext cx="2304256" cy="93610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Vérifier les valeurs des pixels de l’image</a:t>
            </a:r>
            <a:endParaRPr lang="fr-FR" dirty="0">
              <a:solidFill>
                <a:schemeClr val="bg1"/>
              </a:solidFill>
            </a:endParaRPr>
          </a:p>
        </p:txBody>
      </p:sp>
      <p:sp>
        <p:nvSpPr>
          <p:cNvPr id="9" name="Chevron 4"/>
          <p:cNvSpPr/>
          <p:nvPr/>
        </p:nvSpPr>
        <p:spPr>
          <a:xfrm>
            <a:off x="3548090" y="2636912"/>
            <a:ext cx="2227198" cy="9361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Dépasser seuil : z trouvé</a:t>
            </a:r>
            <a:endParaRPr lang="fr-FR" dirty="0">
              <a:solidFill>
                <a:schemeClr val="bg1"/>
              </a:solidFill>
            </a:endParaRPr>
          </a:p>
        </p:txBody>
      </p:sp>
      <p:sp>
        <p:nvSpPr>
          <p:cNvPr id="10" name="Chevron 5"/>
          <p:cNvSpPr/>
          <p:nvPr/>
        </p:nvSpPr>
        <p:spPr>
          <a:xfrm>
            <a:off x="5631272" y="2636912"/>
            <a:ext cx="2227198" cy="9361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Pixels plus forts : x et y trouvés</a:t>
            </a:r>
            <a:endParaRPr lang="fr-FR" dirty="0">
              <a:solidFill>
                <a:schemeClr val="bg1"/>
              </a:solidFill>
            </a:endParaRPr>
          </a:p>
        </p:txBody>
      </p:sp>
    </p:spTree>
    <p:extLst>
      <p:ext uri="{BB962C8B-B14F-4D97-AF65-F5344CB8AC3E}">
        <p14:creationId xmlns:p14="http://schemas.microsoft.com/office/powerpoint/2010/main" val="441256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fr-FR" dirty="0" smtClean="0"/>
              <a:t>Prédiction d’une trame à autre</a:t>
            </a:r>
            <a:endParaRPr lang="fr-FR" dirty="0"/>
          </a:p>
        </p:txBody>
      </p:sp>
      <p:sp>
        <p:nvSpPr>
          <p:cNvPr id="5" name="Espace réservé du contenu 4"/>
          <p:cNvSpPr>
            <a:spLocks noGrp="1"/>
          </p:cNvSpPr>
          <p:nvPr>
            <p:ph idx="1"/>
          </p:nvPr>
        </p:nvSpPr>
        <p:spPr>
          <a:xfrm>
            <a:off x="457200" y="1293165"/>
            <a:ext cx="8229600" cy="4525963"/>
          </a:xfrm>
        </p:spPr>
        <p:txBody>
          <a:bodyPr>
            <a:normAutofit/>
          </a:bodyPr>
          <a:lstStyle/>
          <a:p>
            <a:r>
              <a:rPr lang="fr-FR" sz="2000" dirty="0" smtClean="0"/>
              <a:t>Résultats</a:t>
            </a:r>
          </a:p>
          <a:p>
            <a:pPr lvl="1"/>
            <a:r>
              <a:rPr lang="fr-FR" sz="1600" dirty="0" smtClean="0"/>
              <a:t>Limitations de l’algoritme développé (paramètres, technique)</a:t>
            </a:r>
          </a:p>
          <a:p>
            <a:pPr lvl="1"/>
            <a:r>
              <a:rPr lang="fr-FR" sz="1600" dirty="0" smtClean="0"/>
              <a:t>Analyser des autres caractéristiques</a:t>
            </a:r>
          </a:p>
          <a:p>
            <a:pPr lvl="1"/>
            <a:endParaRPr lang="fr-FR" sz="1600" dirty="0"/>
          </a:p>
        </p:txBody>
      </p:sp>
      <p:pic>
        <p:nvPicPr>
          <p:cNvPr id="4" name="Imagem 3"/>
          <p:cNvPicPr/>
          <p:nvPr/>
        </p:nvPicPr>
        <p:blipFill>
          <a:blip r:embed="rId3">
            <a:extLst>
              <a:ext uri="{28A0092B-C50C-407E-A947-70E740481C1C}">
                <a14:useLocalDpi xmlns:a14="http://schemas.microsoft.com/office/drawing/2010/main" val="0"/>
              </a:ext>
            </a:extLst>
          </a:blip>
          <a:stretch>
            <a:fillRect/>
          </a:stretch>
        </p:blipFill>
        <p:spPr>
          <a:xfrm>
            <a:off x="457200" y="2790726"/>
            <a:ext cx="3396098" cy="2766792"/>
          </a:xfrm>
          <a:prstGeom prst="rect">
            <a:avLst/>
          </a:prstGeom>
        </p:spPr>
      </p:pic>
      <p:sp>
        <p:nvSpPr>
          <p:cNvPr id="6" name="ZoneTexte 5"/>
          <p:cNvSpPr txBox="1"/>
          <p:nvPr/>
        </p:nvSpPr>
        <p:spPr>
          <a:xfrm>
            <a:off x="457200" y="5580230"/>
            <a:ext cx="3396098" cy="523220"/>
          </a:xfrm>
          <a:prstGeom prst="rect">
            <a:avLst/>
          </a:prstGeom>
          <a:noFill/>
        </p:spPr>
        <p:txBody>
          <a:bodyPr wrap="square" rtlCol="0">
            <a:spAutoFit/>
          </a:bodyPr>
          <a:lstStyle/>
          <a:p>
            <a:pPr algn="ctr"/>
            <a:r>
              <a:rPr lang="fr-FR" sz="1400" dirty="0" smtClean="0"/>
              <a:t>Hologramme généré par trois sources ponctuelles</a:t>
            </a:r>
            <a:endParaRPr lang="fr-FR" sz="1400" dirty="0"/>
          </a:p>
        </p:txBody>
      </p:sp>
      <p:pic>
        <p:nvPicPr>
          <p:cNvPr id="7" name="Imagem 6"/>
          <p:cNvPicPr/>
          <p:nvPr/>
        </p:nvPicPr>
        <p:blipFill rotWithShape="1">
          <a:blip r:embed="rId4">
            <a:extLst>
              <a:ext uri="{28A0092B-C50C-407E-A947-70E740481C1C}">
                <a14:useLocalDpi xmlns:a14="http://schemas.microsoft.com/office/drawing/2010/main" val="0"/>
              </a:ext>
            </a:extLst>
          </a:blip>
          <a:srcRect l="50347"/>
          <a:stretch/>
        </p:blipFill>
        <p:spPr>
          <a:xfrm>
            <a:off x="4439323" y="2420888"/>
            <a:ext cx="4247477" cy="3136630"/>
          </a:xfrm>
          <a:prstGeom prst="rect">
            <a:avLst/>
          </a:prstGeom>
        </p:spPr>
      </p:pic>
      <p:sp>
        <p:nvSpPr>
          <p:cNvPr id="8" name="ZoneTexte 5"/>
          <p:cNvSpPr txBox="1"/>
          <p:nvPr/>
        </p:nvSpPr>
        <p:spPr>
          <a:xfrm>
            <a:off x="4865012" y="5557518"/>
            <a:ext cx="3396098" cy="523220"/>
          </a:xfrm>
          <a:prstGeom prst="rect">
            <a:avLst/>
          </a:prstGeom>
          <a:noFill/>
        </p:spPr>
        <p:txBody>
          <a:bodyPr wrap="square" rtlCol="0">
            <a:spAutoFit/>
          </a:bodyPr>
          <a:lstStyle/>
          <a:p>
            <a:pPr algn="ctr"/>
            <a:r>
              <a:rPr lang="fr-FR" sz="1400" dirty="0" smtClean="0"/>
              <a:t>Sources dans la scène 3D, trouvés par le méthode de segmentation</a:t>
            </a:r>
            <a:endParaRPr lang="fr-FR" sz="1400" dirty="0"/>
          </a:p>
        </p:txBody>
      </p:sp>
    </p:spTree>
    <p:extLst>
      <p:ext uri="{BB962C8B-B14F-4D97-AF65-F5344CB8AC3E}">
        <p14:creationId xmlns:p14="http://schemas.microsoft.com/office/powerpoint/2010/main" val="916248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11497" y="1459633"/>
            <a:ext cx="5124599" cy="4525963"/>
          </a:xfrm>
        </p:spPr>
        <p:txBody>
          <a:bodyPr/>
          <a:lstStyle/>
          <a:p>
            <a:r>
              <a:rPr lang="fr-FR" sz="2000" dirty="0" smtClean="0"/>
              <a:t>Réprésentation espace-fréquence (1932)</a:t>
            </a:r>
          </a:p>
          <a:p>
            <a:r>
              <a:rPr lang="fr-FR" sz="2000" dirty="0" smtClean="0"/>
              <a:t>Hologrammes a des propriètes irregulières</a:t>
            </a:r>
            <a:endParaRPr lang="fr-FR" dirty="0"/>
          </a:p>
          <a:p>
            <a:r>
              <a:rPr lang="fr-FR" sz="2000" dirty="0" smtClean="0"/>
              <a:t>Limitations</a:t>
            </a:r>
          </a:p>
          <a:p>
            <a:r>
              <a:rPr lang="fr-FR" sz="2000" dirty="0" smtClean="0"/>
              <a:t>Défis avec l’implémentation</a:t>
            </a:r>
          </a:p>
          <a:p>
            <a:r>
              <a:rPr lang="fr-FR" sz="2000" dirty="0"/>
              <a:t>DW d’une image 2D est une fonction </a:t>
            </a:r>
            <a:r>
              <a:rPr lang="fr-FR" sz="2000" dirty="0" smtClean="0"/>
              <a:t>4D</a:t>
            </a:r>
          </a:p>
          <a:p>
            <a:r>
              <a:rPr lang="fr-FR" sz="2000" dirty="0" smtClean="0"/>
              <a:t>Analyser la profondeur</a:t>
            </a:r>
            <a:endParaRPr lang="fr-FR" sz="1600" dirty="0">
              <a:solidFill>
                <a:schemeClr val="accent1"/>
              </a:solidFill>
            </a:endParaRPr>
          </a:p>
        </p:txBody>
      </p:sp>
      <p:sp>
        <p:nvSpPr>
          <p:cNvPr id="3" name="Titre 2"/>
          <p:cNvSpPr>
            <a:spLocks noGrp="1"/>
          </p:cNvSpPr>
          <p:nvPr>
            <p:ph type="title"/>
          </p:nvPr>
        </p:nvSpPr>
        <p:spPr/>
        <p:txBody>
          <a:bodyPr/>
          <a:lstStyle/>
          <a:p>
            <a:r>
              <a:rPr lang="fr-FR" dirty="0" smtClean="0"/>
              <a:t>Distribution de Wigner</a:t>
            </a:r>
            <a:endParaRPr lang="fr-F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874" y="4579674"/>
            <a:ext cx="4391025" cy="1057275"/>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4817800"/>
            <a:ext cx="3752850" cy="581025"/>
          </a:xfrm>
          <a:prstGeom prst="rect">
            <a:avLst/>
          </a:prstGeom>
        </p:spPr>
      </p:pic>
      <p:sp>
        <p:nvSpPr>
          <p:cNvPr id="6" name="ZoneTexte 5"/>
          <p:cNvSpPr txBox="1"/>
          <p:nvPr/>
        </p:nvSpPr>
        <p:spPr>
          <a:xfrm>
            <a:off x="14081" y="5398825"/>
            <a:ext cx="3830465" cy="307777"/>
          </a:xfrm>
          <a:prstGeom prst="rect">
            <a:avLst/>
          </a:prstGeom>
          <a:noFill/>
        </p:spPr>
        <p:txBody>
          <a:bodyPr wrap="square" rtlCol="0">
            <a:spAutoFit/>
          </a:bodyPr>
          <a:lstStyle/>
          <a:p>
            <a:pPr algn="ctr"/>
            <a:r>
              <a:rPr lang="fr-FR" sz="1400" dirty="0" smtClean="0"/>
              <a:t>Distribution de Wigner</a:t>
            </a:r>
            <a:endParaRPr lang="fr-FR" sz="1400" dirty="0"/>
          </a:p>
        </p:txBody>
      </p:sp>
      <p:sp>
        <p:nvSpPr>
          <p:cNvPr id="7" name="ZoneTexte 5"/>
          <p:cNvSpPr txBox="1"/>
          <p:nvPr/>
        </p:nvSpPr>
        <p:spPr>
          <a:xfrm>
            <a:off x="4552805" y="5682868"/>
            <a:ext cx="4128841" cy="307777"/>
          </a:xfrm>
          <a:prstGeom prst="rect">
            <a:avLst/>
          </a:prstGeom>
          <a:noFill/>
        </p:spPr>
        <p:txBody>
          <a:bodyPr wrap="square" rtlCol="0">
            <a:spAutoFit/>
          </a:bodyPr>
          <a:lstStyle/>
          <a:p>
            <a:pPr algn="ctr"/>
            <a:r>
              <a:rPr lang="fr-FR" sz="1400" dirty="0" smtClean="0"/>
              <a:t>Distribution de Wigner discrète 1D</a:t>
            </a:r>
            <a:endParaRPr lang="fr-FR" sz="1400" dirty="0"/>
          </a:p>
        </p:txBody>
      </p:sp>
      <p:pic>
        <p:nvPicPr>
          <p:cNvPr id="8" name="Imagem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400" y="1936609"/>
            <a:ext cx="3939237" cy="1506399"/>
          </a:xfrm>
          <a:prstGeom prst="rect">
            <a:avLst/>
          </a:prstGeom>
        </p:spPr>
      </p:pic>
      <p:sp>
        <p:nvSpPr>
          <p:cNvPr id="9" name="ZoneTexte 5"/>
          <p:cNvSpPr txBox="1"/>
          <p:nvPr/>
        </p:nvSpPr>
        <p:spPr>
          <a:xfrm>
            <a:off x="4912597" y="3515455"/>
            <a:ext cx="4128841" cy="523220"/>
          </a:xfrm>
          <a:prstGeom prst="rect">
            <a:avLst/>
          </a:prstGeom>
          <a:noFill/>
        </p:spPr>
        <p:txBody>
          <a:bodyPr wrap="square" rtlCol="0">
            <a:spAutoFit/>
          </a:bodyPr>
          <a:lstStyle/>
          <a:p>
            <a:pPr algn="ctr"/>
            <a:r>
              <a:rPr lang="fr-FR" sz="1400" dirty="0" smtClean="0"/>
              <a:t>Comparaison entre les variations spectrales de l’image et de l’hologramme</a:t>
            </a:r>
            <a:endParaRPr lang="fr-FR" sz="1400" dirty="0"/>
          </a:p>
        </p:txBody>
      </p:sp>
    </p:spTree>
    <p:extLst>
      <p:ext uri="{BB962C8B-B14F-4D97-AF65-F5344CB8AC3E}">
        <p14:creationId xmlns:p14="http://schemas.microsoft.com/office/powerpoint/2010/main" val="37190318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idx="1"/>
          </p:nvPr>
        </p:nvSpPr>
        <p:spPr>
          <a:xfrm>
            <a:off x="457200" y="1340768"/>
            <a:ext cx="8229600" cy="4525963"/>
          </a:xfrm>
        </p:spPr>
        <p:txBody>
          <a:bodyPr>
            <a:normAutofit lnSpcReduction="10000"/>
          </a:bodyPr>
          <a:lstStyle/>
          <a:p>
            <a:r>
              <a:rPr lang="fr-FR" dirty="0" smtClean="0"/>
              <a:t>Introduction</a:t>
            </a:r>
          </a:p>
          <a:p>
            <a:pPr lvl="1"/>
            <a:r>
              <a:rPr lang="fr-FR" sz="2000" dirty="0" smtClean="0"/>
              <a:t>L’entreprise</a:t>
            </a:r>
          </a:p>
          <a:p>
            <a:pPr lvl="1"/>
            <a:r>
              <a:rPr lang="fr-FR" sz="2000" dirty="0" smtClean="0"/>
              <a:t>Le contexte</a:t>
            </a:r>
          </a:p>
          <a:p>
            <a:pPr lvl="1"/>
            <a:r>
              <a:rPr lang="fr-FR" sz="2000" dirty="0" smtClean="0"/>
              <a:t>La mission du stage</a:t>
            </a:r>
          </a:p>
          <a:p>
            <a:r>
              <a:rPr lang="fr-FR" dirty="0" smtClean="0"/>
              <a:t>Développement</a:t>
            </a:r>
          </a:p>
          <a:p>
            <a:pPr lvl="1"/>
            <a:r>
              <a:rPr lang="fr-FR" sz="2000" dirty="0" smtClean="0"/>
              <a:t>Génération des hologrammes numériques</a:t>
            </a:r>
          </a:p>
          <a:p>
            <a:pPr lvl="1"/>
            <a:r>
              <a:rPr lang="fr-FR" sz="2000" dirty="0" smtClean="0"/>
              <a:t>Séparation des sources</a:t>
            </a:r>
          </a:p>
          <a:p>
            <a:pPr lvl="1"/>
            <a:r>
              <a:rPr lang="fr-FR" sz="2000" dirty="0"/>
              <a:t>Prédiction d’une trame à </a:t>
            </a:r>
            <a:r>
              <a:rPr lang="fr-FR" sz="2000" dirty="0" smtClean="0"/>
              <a:t>autre</a:t>
            </a:r>
          </a:p>
          <a:p>
            <a:pPr lvl="1"/>
            <a:r>
              <a:rPr lang="fr-FR" sz="2000" dirty="0" smtClean="0"/>
              <a:t>Distribution de Wigner</a:t>
            </a:r>
            <a:endParaRPr lang="fr-FR" sz="2000" dirty="0"/>
          </a:p>
          <a:p>
            <a:pPr lvl="1"/>
            <a:r>
              <a:rPr lang="fr-FR" sz="2000" dirty="0" smtClean="0"/>
              <a:t>Réseau de neurones</a:t>
            </a:r>
            <a:endParaRPr lang="fr-FR" sz="2400" dirty="0" smtClean="0"/>
          </a:p>
          <a:p>
            <a:r>
              <a:rPr lang="fr-FR" dirty="0" smtClean="0"/>
              <a:t>Conclusion</a:t>
            </a:r>
            <a:endParaRPr lang="fr-FR" dirty="0"/>
          </a:p>
        </p:txBody>
      </p:sp>
      <p:sp>
        <p:nvSpPr>
          <p:cNvPr id="3" name="Título 2"/>
          <p:cNvSpPr>
            <a:spLocks noGrp="1"/>
          </p:cNvSpPr>
          <p:nvPr>
            <p:ph type="title"/>
          </p:nvPr>
        </p:nvSpPr>
        <p:spPr/>
        <p:txBody>
          <a:bodyPr/>
          <a:lstStyle/>
          <a:p>
            <a:r>
              <a:rPr lang="en-GB" dirty="0" smtClean="0"/>
              <a:t>Plan</a:t>
            </a:r>
            <a:endParaRPr lang="en-GB" dirty="0"/>
          </a:p>
        </p:txBody>
      </p:sp>
    </p:spTree>
    <p:extLst>
      <p:ext uri="{BB962C8B-B14F-4D97-AF65-F5344CB8AC3E}">
        <p14:creationId xmlns:p14="http://schemas.microsoft.com/office/powerpoint/2010/main" val="34928495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57200" y="1600200"/>
            <a:ext cx="4413479" cy="4525963"/>
          </a:xfrm>
        </p:spPr>
        <p:txBody>
          <a:bodyPr/>
          <a:lstStyle/>
          <a:p>
            <a:r>
              <a:rPr lang="fr-FR" sz="2000" dirty="0" smtClean="0"/>
              <a:t>Domaine de représentation</a:t>
            </a:r>
          </a:p>
          <a:p>
            <a:r>
              <a:rPr lang="fr-FR" sz="2000" dirty="0" smtClean="0"/>
              <a:t>Réseau de neurones</a:t>
            </a:r>
            <a:endParaRPr lang="fr-FR" dirty="0"/>
          </a:p>
          <a:p>
            <a:r>
              <a:rPr lang="fr-FR" sz="2000" dirty="0" smtClean="0"/>
              <a:t>Keras API (Python)</a:t>
            </a:r>
          </a:p>
          <a:p>
            <a:r>
              <a:rPr lang="fr-FR" sz="2000" dirty="0" smtClean="0"/>
              <a:t>Problèmes de classification et regréssion</a:t>
            </a:r>
          </a:p>
          <a:p>
            <a:endParaRPr lang="fr-FR" sz="2000" dirty="0" smtClean="0"/>
          </a:p>
        </p:txBody>
      </p:sp>
      <p:sp>
        <p:nvSpPr>
          <p:cNvPr id="3" name="Titre 2"/>
          <p:cNvSpPr>
            <a:spLocks noGrp="1"/>
          </p:cNvSpPr>
          <p:nvPr>
            <p:ph type="title"/>
          </p:nvPr>
        </p:nvSpPr>
        <p:spPr/>
        <p:txBody>
          <a:bodyPr/>
          <a:lstStyle/>
          <a:p>
            <a:r>
              <a:rPr lang="fr-FR" dirty="0" smtClean="0"/>
              <a:t>Réseaux des neurones</a:t>
            </a:r>
            <a:endParaRPr lang="fr-F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157" y="2804386"/>
            <a:ext cx="3598659" cy="2784854"/>
          </a:xfrm>
          <a:prstGeom prst="rect">
            <a:avLst/>
          </a:prstGeom>
        </p:spPr>
      </p:pic>
      <p:sp>
        <p:nvSpPr>
          <p:cNvPr id="5" name="ZoneTexte 5"/>
          <p:cNvSpPr txBox="1"/>
          <p:nvPr/>
        </p:nvSpPr>
        <p:spPr>
          <a:xfrm>
            <a:off x="5010255" y="5589240"/>
            <a:ext cx="3830465" cy="307777"/>
          </a:xfrm>
          <a:prstGeom prst="rect">
            <a:avLst/>
          </a:prstGeom>
          <a:noFill/>
        </p:spPr>
        <p:txBody>
          <a:bodyPr wrap="square" rtlCol="0">
            <a:spAutoFit/>
          </a:bodyPr>
          <a:lstStyle/>
          <a:p>
            <a:pPr algn="ctr"/>
            <a:r>
              <a:rPr lang="fr-FR" sz="1400" dirty="0" smtClean="0"/>
              <a:t>Perceptron multicouche</a:t>
            </a:r>
            <a:endParaRPr lang="fr-FR" sz="1400" dirty="0"/>
          </a:p>
        </p:txBody>
      </p:sp>
      <p:sp>
        <p:nvSpPr>
          <p:cNvPr id="6" name="Retângulo de cantos arredondados 5"/>
          <p:cNvSpPr/>
          <p:nvPr/>
        </p:nvSpPr>
        <p:spPr>
          <a:xfrm>
            <a:off x="270394" y="3789040"/>
            <a:ext cx="169168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Problème de classification</a:t>
            </a:r>
            <a:endParaRPr lang="fr-FR" dirty="0"/>
          </a:p>
        </p:txBody>
      </p:sp>
      <p:sp>
        <p:nvSpPr>
          <p:cNvPr id="7" name="Seta para a direita 6"/>
          <p:cNvSpPr/>
          <p:nvPr/>
        </p:nvSpPr>
        <p:spPr>
          <a:xfrm>
            <a:off x="2106090" y="4005064"/>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ângulo de cantos arredondados 7"/>
          <p:cNvSpPr/>
          <p:nvPr/>
        </p:nvSpPr>
        <p:spPr>
          <a:xfrm>
            <a:off x="2905472" y="3789040"/>
            <a:ext cx="1522512"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 2, 3, 4, 5}</a:t>
            </a:r>
            <a:endParaRPr lang="en-GB" dirty="0"/>
          </a:p>
        </p:txBody>
      </p:sp>
      <p:sp>
        <p:nvSpPr>
          <p:cNvPr id="9" name="Retângulo de cantos arredondados 8"/>
          <p:cNvSpPr/>
          <p:nvPr/>
        </p:nvSpPr>
        <p:spPr>
          <a:xfrm>
            <a:off x="270394" y="4816812"/>
            <a:ext cx="1691680"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Problème de régression</a:t>
            </a:r>
            <a:endParaRPr lang="fr-FR" dirty="0"/>
          </a:p>
        </p:txBody>
      </p:sp>
      <p:sp>
        <p:nvSpPr>
          <p:cNvPr id="10" name="Seta para a direita 9"/>
          <p:cNvSpPr/>
          <p:nvPr/>
        </p:nvSpPr>
        <p:spPr>
          <a:xfrm>
            <a:off x="2106090" y="5032836"/>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tângulo de cantos arredondados 10"/>
          <p:cNvSpPr/>
          <p:nvPr/>
        </p:nvSpPr>
        <p:spPr>
          <a:xfrm>
            <a:off x="2905472" y="4816812"/>
            <a:ext cx="1522512"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{xi, </a:t>
            </a:r>
            <a:r>
              <a:rPr lang="en-GB" dirty="0" err="1" smtClean="0"/>
              <a:t>yi</a:t>
            </a:r>
            <a:r>
              <a:rPr lang="en-GB" dirty="0" smtClean="0"/>
              <a:t>, </a:t>
            </a:r>
            <a:r>
              <a:rPr lang="en-GB" dirty="0" err="1" smtClean="0"/>
              <a:t>zi</a:t>
            </a:r>
            <a:r>
              <a:rPr lang="en-GB" dirty="0" smtClean="0"/>
              <a:t>}</a:t>
            </a:r>
            <a:endParaRPr lang="en-GB" dirty="0"/>
          </a:p>
        </p:txBody>
      </p:sp>
      <p:pic>
        <p:nvPicPr>
          <p:cNvPr id="13" name="Imagem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4" y="1135292"/>
            <a:ext cx="929816" cy="929816"/>
          </a:xfrm>
          <a:prstGeom prst="rect">
            <a:avLst/>
          </a:prstGeom>
        </p:spPr>
      </p:pic>
      <p:sp>
        <p:nvSpPr>
          <p:cNvPr id="14" name="ZoneTexte 5"/>
          <p:cNvSpPr txBox="1"/>
          <p:nvPr/>
        </p:nvSpPr>
        <p:spPr>
          <a:xfrm>
            <a:off x="6216666" y="2065108"/>
            <a:ext cx="1672931" cy="307777"/>
          </a:xfrm>
          <a:prstGeom prst="rect">
            <a:avLst/>
          </a:prstGeom>
          <a:noFill/>
        </p:spPr>
        <p:txBody>
          <a:bodyPr wrap="square" rtlCol="0">
            <a:spAutoFit/>
          </a:bodyPr>
          <a:lstStyle/>
          <a:p>
            <a:pPr algn="ctr"/>
            <a:r>
              <a:rPr lang="fr-FR" sz="1400" dirty="0" smtClean="0"/>
              <a:t>Logo de Keras API</a:t>
            </a:r>
            <a:endParaRPr lang="fr-FR" sz="1400" dirty="0"/>
          </a:p>
        </p:txBody>
      </p:sp>
    </p:spTree>
    <p:extLst>
      <p:ext uri="{BB962C8B-B14F-4D97-AF65-F5344CB8AC3E}">
        <p14:creationId xmlns:p14="http://schemas.microsoft.com/office/powerpoint/2010/main" val="9766827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23528" y="1268760"/>
            <a:ext cx="5328592" cy="4525963"/>
          </a:xfrm>
        </p:spPr>
        <p:txBody>
          <a:bodyPr>
            <a:normAutofit/>
          </a:bodyPr>
          <a:lstStyle/>
          <a:p>
            <a:r>
              <a:rPr lang="fr-FR" sz="2000" dirty="0" smtClean="0"/>
              <a:t>Problème de classification</a:t>
            </a:r>
          </a:p>
          <a:p>
            <a:r>
              <a:rPr lang="fr-FR" sz="2000" dirty="0" smtClean="0"/>
              <a:t>Base des données</a:t>
            </a:r>
          </a:p>
          <a:p>
            <a:pPr lvl="1"/>
            <a:r>
              <a:rPr lang="fr-FR" sz="1600" dirty="0" smtClean="0"/>
              <a:t>2000 hologrammes</a:t>
            </a:r>
          </a:p>
          <a:p>
            <a:r>
              <a:rPr lang="fr-FR" sz="2000" dirty="0" smtClean="0"/>
              <a:t>Prétraitement des données</a:t>
            </a:r>
          </a:p>
          <a:p>
            <a:r>
              <a:rPr lang="fr-FR" sz="2000" dirty="0" smtClean="0"/>
              <a:t>Distribution de Wigner discrète 1D</a:t>
            </a:r>
          </a:p>
          <a:p>
            <a:pPr lvl="1"/>
            <a:r>
              <a:rPr lang="fr-FR" sz="1600" dirty="0" smtClean="0"/>
              <a:t>500 hologrammes</a:t>
            </a:r>
          </a:p>
          <a:p>
            <a:pPr lvl="1"/>
            <a:r>
              <a:rPr lang="fr-FR" sz="1600" dirty="0" smtClean="0"/>
              <a:t>Taille de fenêtre et fréquences spatiales</a:t>
            </a:r>
          </a:p>
          <a:p>
            <a:r>
              <a:rPr lang="fr-FR" sz="2000" dirty="0" smtClean="0"/>
              <a:t>Résultats</a:t>
            </a:r>
          </a:p>
          <a:p>
            <a:pPr lvl="1"/>
            <a:r>
              <a:rPr lang="fr-FR" sz="1600" dirty="0" smtClean="0"/>
              <a:t>Mauvaise prédiction</a:t>
            </a:r>
          </a:p>
          <a:p>
            <a:pPr lvl="1"/>
            <a:r>
              <a:rPr lang="fr-FR" sz="1600" dirty="0" smtClean="0"/>
              <a:t>Pas assez de données</a:t>
            </a:r>
          </a:p>
          <a:p>
            <a:pPr lvl="1"/>
            <a:r>
              <a:rPr lang="fr-FR" sz="1600" dirty="0" smtClean="0"/>
              <a:t>Réseau de neurones très simples</a:t>
            </a:r>
          </a:p>
          <a:p>
            <a:pPr lvl="1"/>
            <a:endParaRPr lang="fr-FR" sz="1600" dirty="0" smtClean="0"/>
          </a:p>
          <a:p>
            <a:pPr lvl="1"/>
            <a:endParaRPr lang="fr-FR" sz="1600" dirty="0" smtClean="0"/>
          </a:p>
        </p:txBody>
      </p:sp>
      <p:sp>
        <p:nvSpPr>
          <p:cNvPr id="3" name="Titre 2"/>
          <p:cNvSpPr>
            <a:spLocks noGrp="1"/>
          </p:cNvSpPr>
          <p:nvPr>
            <p:ph type="title"/>
          </p:nvPr>
        </p:nvSpPr>
        <p:spPr/>
        <p:txBody>
          <a:bodyPr/>
          <a:lstStyle/>
          <a:p>
            <a:r>
              <a:rPr lang="fr-FR" dirty="0" smtClean="0"/>
              <a:t>Réseaux des neurones</a:t>
            </a:r>
            <a:endParaRPr lang="fr-F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7618" y="3574563"/>
            <a:ext cx="2560600" cy="2150338"/>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860" y="1113010"/>
            <a:ext cx="2355933" cy="1943525"/>
          </a:xfrm>
          <a:prstGeom prst="rect">
            <a:avLst/>
          </a:prstGeom>
        </p:spPr>
      </p:pic>
      <p:sp>
        <p:nvSpPr>
          <p:cNvPr id="6" name="ZoneTexte 5"/>
          <p:cNvSpPr txBox="1"/>
          <p:nvPr/>
        </p:nvSpPr>
        <p:spPr>
          <a:xfrm>
            <a:off x="5992527" y="3056535"/>
            <a:ext cx="2560600" cy="523220"/>
          </a:xfrm>
          <a:prstGeom prst="rect">
            <a:avLst/>
          </a:prstGeom>
          <a:noFill/>
        </p:spPr>
        <p:txBody>
          <a:bodyPr wrap="square" rtlCol="0">
            <a:spAutoFit/>
          </a:bodyPr>
          <a:lstStyle/>
          <a:p>
            <a:pPr algn="ctr"/>
            <a:r>
              <a:rPr lang="fr-FR" sz="1400" dirty="0" smtClean="0"/>
              <a:t>Erreus et précisions obtenues (hologrammes)</a:t>
            </a:r>
            <a:endParaRPr lang="fr-FR" sz="1400" dirty="0"/>
          </a:p>
        </p:txBody>
      </p:sp>
      <p:sp>
        <p:nvSpPr>
          <p:cNvPr id="7" name="ZoneTexte 5"/>
          <p:cNvSpPr txBox="1"/>
          <p:nvPr/>
        </p:nvSpPr>
        <p:spPr>
          <a:xfrm>
            <a:off x="5992526" y="5676792"/>
            <a:ext cx="2560600" cy="523220"/>
          </a:xfrm>
          <a:prstGeom prst="rect">
            <a:avLst/>
          </a:prstGeom>
          <a:noFill/>
        </p:spPr>
        <p:txBody>
          <a:bodyPr wrap="square" rtlCol="0">
            <a:spAutoFit/>
          </a:bodyPr>
          <a:lstStyle/>
          <a:p>
            <a:pPr algn="ctr"/>
            <a:r>
              <a:rPr lang="fr-FR" sz="1400" dirty="0" smtClean="0"/>
              <a:t>Erreus et précisions obtenues (distribution de Wigner)</a:t>
            </a:r>
            <a:endParaRPr lang="fr-FR" sz="1400" dirty="0"/>
          </a:p>
        </p:txBody>
      </p:sp>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817" y="4931931"/>
            <a:ext cx="4277170" cy="939419"/>
          </a:xfrm>
          <a:prstGeom prst="rect">
            <a:avLst/>
          </a:prstGeom>
        </p:spPr>
      </p:pic>
      <p:sp>
        <p:nvSpPr>
          <p:cNvPr id="9" name="ZoneTexte 5"/>
          <p:cNvSpPr txBox="1"/>
          <p:nvPr/>
        </p:nvSpPr>
        <p:spPr>
          <a:xfrm>
            <a:off x="611560" y="5841970"/>
            <a:ext cx="4262456" cy="307777"/>
          </a:xfrm>
          <a:prstGeom prst="rect">
            <a:avLst/>
          </a:prstGeom>
          <a:noFill/>
        </p:spPr>
        <p:txBody>
          <a:bodyPr wrap="square" rtlCol="0">
            <a:spAutoFit/>
          </a:bodyPr>
          <a:lstStyle/>
          <a:p>
            <a:pPr algn="ctr"/>
            <a:r>
              <a:rPr lang="fr-FR" sz="1400" dirty="0" smtClean="0"/>
              <a:t>Hologrammes de classes 1 à 5, de gauche à droite</a:t>
            </a:r>
            <a:endParaRPr lang="fr-FR" sz="1400" dirty="0"/>
          </a:p>
        </p:txBody>
      </p:sp>
    </p:spTree>
    <p:extLst>
      <p:ext uri="{BB962C8B-B14F-4D97-AF65-F5344CB8AC3E}">
        <p14:creationId xmlns:p14="http://schemas.microsoft.com/office/powerpoint/2010/main" val="3991201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1520" y="1268760"/>
            <a:ext cx="5760640" cy="4525963"/>
          </a:xfrm>
        </p:spPr>
        <p:txBody>
          <a:bodyPr>
            <a:normAutofit/>
          </a:bodyPr>
          <a:lstStyle/>
          <a:p>
            <a:r>
              <a:rPr lang="fr-FR" sz="2000" dirty="0" smtClean="0"/>
              <a:t>Problème de regréssion</a:t>
            </a:r>
          </a:p>
          <a:p>
            <a:pPr lvl="1"/>
            <a:r>
              <a:rPr lang="fr-FR" sz="1600" dirty="0" smtClean="0"/>
              <a:t>2000 </a:t>
            </a:r>
            <a:r>
              <a:rPr lang="fr-FR" sz="1600" dirty="0"/>
              <a:t>hologrammes</a:t>
            </a:r>
          </a:p>
          <a:p>
            <a:r>
              <a:rPr lang="fr-FR" sz="2000" dirty="0" smtClean="0"/>
              <a:t>Prétraitement </a:t>
            </a:r>
            <a:r>
              <a:rPr lang="fr-FR" sz="2000" dirty="0"/>
              <a:t>des données</a:t>
            </a:r>
          </a:p>
          <a:p>
            <a:r>
              <a:rPr lang="fr-FR" sz="2000" dirty="0"/>
              <a:t>Distribution de Wigner discrète 1D</a:t>
            </a:r>
          </a:p>
          <a:p>
            <a:pPr lvl="1"/>
            <a:r>
              <a:rPr lang="fr-FR" sz="1600" dirty="0"/>
              <a:t>500 hologrammes</a:t>
            </a:r>
          </a:p>
          <a:p>
            <a:pPr lvl="1"/>
            <a:r>
              <a:rPr lang="fr-FR" sz="1600" dirty="0"/>
              <a:t>Taille de fenêtre et fréquences </a:t>
            </a:r>
            <a:r>
              <a:rPr lang="fr-FR" sz="1600" dirty="0" smtClean="0"/>
              <a:t>spatiales</a:t>
            </a:r>
          </a:p>
          <a:p>
            <a:r>
              <a:rPr lang="fr-FR" sz="2000" dirty="0" smtClean="0"/>
              <a:t>Differents types de sortie</a:t>
            </a:r>
          </a:p>
          <a:p>
            <a:pPr lvl="1"/>
            <a:r>
              <a:rPr lang="fr-FR" sz="1600" dirty="0" smtClean="0"/>
              <a:t>X, Y, Z</a:t>
            </a:r>
          </a:p>
          <a:p>
            <a:pPr lvl="1"/>
            <a:r>
              <a:rPr lang="fr-FR" sz="1600" dirty="0" smtClean="0"/>
              <a:t>X, Y</a:t>
            </a:r>
          </a:p>
          <a:p>
            <a:pPr lvl="1"/>
            <a:r>
              <a:rPr lang="fr-FR" sz="1600" dirty="0"/>
              <a:t>Z</a:t>
            </a:r>
          </a:p>
          <a:p>
            <a:r>
              <a:rPr lang="fr-FR" sz="2000" dirty="0" smtClean="0"/>
              <a:t>Résultats</a:t>
            </a:r>
            <a:endParaRPr lang="fr-FR" sz="2000" dirty="0"/>
          </a:p>
          <a:p>
            <a:pPr lvl="1"/>
            <a:r>
              <a:rPr lang="fr-FR" sz="1600" dirty="0"/>
              <a:t>Mauvaise </a:t>
            </a:r>
            <a:r>
              <a:rPr lang="fr-FR" sz="1600" dirty="0" smtClean="0"/>
              <a:t>prédiction</a:t>
            </a:r>
          </a:p>
          <a:p>
            <a:pPr lvl="1"/>
            <a:r>
              <a:rPr lang="fr-FR" sz="1600" dirty="0" smtClean="0"/>
              <a:t>Regréssion (reseaux de neurones)</a:t>
            </a:r>
          </a:p>
          <a:p>
            <a:pPr lvl="1"/>
            <a:r>
              <a:rPr lang="fr-FR" sz="1600" dirty="0" smtClean="0"/>
              <a:t>Domaine préférable ?</a:t>
            </a:r>
            <a:endParaRPr lang="fr-FR" sz="1600" dirty="0"/>
          </a:p>
          <a:p>
            <a:endParaRPr lang="fr-FR" sz="2000" dirty="0" smtClean="0"/>
          </a:p>
          <a:p>
            <a:endParaRPr lang="fr-FR" sz="2000" dirty="0"/>
          </a:p>
        </p:txBody>
      </p:sp>
      <p:sp>
        <p:nvSpPr>
          <p:cNvPr id="3" name="Titre 2"/>
          <p:cNvSpPr>
            <a:spLocks noGrp="1"/>
          </p:cNvSpPr>
          <p:nvPr>
            <p:ph type="title"/>
          </p:nvPr>
        </p:nvSpPr>
        <p:spPr/>
        <p:txBody>
          <a:bodyPr/>
          <a:lstStyle/>
          <a:p>
            <a:r>
              <a:rPr lang="fr-FR" dirty="0" smtClean="0"/>
              <a:t>Réseaux des neurones</a:t>
            </a:r>
            <a:endParaRPr lang="fr-F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509" y="3501008"/>
            <a:ext cx="4040955" cy="2306364"/>
          </a:xfrm>
          <a:prstGeom prst="rect">
            <a:avLst/>
          </a:prstGeom>
        </p:spPr>
      </p:pic>
      <p:sp>
        <p:nvSpPr>
          <p:cNvPr id="5" name="ZoneTexte 5"/>
          <p:cNvSpPr txBox="1"/>
          <p:nvPr/>
        </p:nvSpPr>
        <p:spPr>
          <a:xfrm>
            <a:off x="4355976" y="5794723"/>
            <a:ext cx="4947676" cy="307777"/>
          </a:xfrm>
          <a:prstGeom prst="rect">
            <a:avLst/>
          </a:prstGeom>
          <a:noFill/>
        </p:spPr>
        <p:txBody>
          <a:bodyPr wrap="square" rtlCol="0">
            <a:spAutoFit/>
          </a:bodyPr>
          <a:lstStyle/>
          <a:p>
            <a:pPr algn="ctr"/>
            <a:r>
              <a:rPr lang="fr-FR" sz="1400" dirty="0" smtClean="0"/>
              <a:t>Prédictions faites pour le modèle entraîné (hologrammes)</a:t>
            </a:r>
            <a:endParaRPr lang="fr-FR" sz="1400" dirty="0"/>
          </a:p>
        </p:txBody>
      </p:sp>
    </p:spTree>
    <p:extLst>
      <p:ext uri="{BB962C8B-B14F-4D97-AF65-F5344CB8AC3E}">
        <p14:creationId xmlns:p14="http://schemas.microsoft.com/office/powerpoint/2010/main" val="5859011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Conclusion</a:t>
            </a:r>
            <a:endParaRPr lang="en-GB" dirty="0"/>
          </a:p>
        </p:txBody>
      </p:sp>
    </p:spTree>
    <p:extLst>
      <p:ext uri="{BB962C8B-B14F-4D97-AF65-F5344CB8AC3E}">
        <p14:creationId xmlns:p14="http://schemas.microsoft.com/office/powerpoint/2010/main" val="16729816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57200" y="1600200"/>
            <a:ext cx="5193415" cy="4525963"/>
          </a:xfrm>
        </p:spPr>
        <p:txBody>
          <a:bodyPr>
            <a:normAutofit/>
          </a:bodyPr>
          <a:lstStyle/>
          <a:p>
            <a:r>
              <a:rPr lang="fr-FR" sz="2000" dirty="0" smtClean="0"/>
              <a:t>Codage des vidéos holographiques</a:t>
            </a:r>
          </a:p>
          <a:p>
            <a:pPr lvl="1"/>
            <a:r>
              <a:rPr lang="fr-FR" sz="1600" dirty="0" smtClean="0"/>
              <a:t>Travail réalisé</a:t>
            </a:r>
          </a:p>
          <a:p>
            <a:endParaRPr lang="fr-FR" sz="2000" dirty="0" smtClean="0"/>
          </a:p>
          <a:p>
            <a:r>
              <a:rPr lang="fr-FR" sz="2000" dirty="0" smtClean="0"/>
              <a:t>Potentiel de l’approche « régression sur des cartes de profondeur »</a:t>
            </a:r>
          </a:p>
          <a:p>
            <a:pPr lvl="1"/>
            <a:r>
              <a:rPr lang="fr-FR" sz="1600" dirty="0" smtClean="0"/>
              <a:t>Régression sur les paramètres d’une surface de type </a:t>
            </a:r>
            <a:r>
              <a:rPr lang="fr-FR" sz="1600" dirty="0" err="1" smtClean="0"/>
              <a:t>Spline</a:t>
            </a:r>
            <a:r>
              <a:rPr lang="fr-FR" sz="1600" dirty="0" smtClean="0"/>
              <a:t> ou NURBS (points de contrôle)</a:t>
            </a:r>
          </a:p>
          <a:p>
            <a:pPr lvl="1"/>
            <a:endParaRPr lang="fr-FR" sz="1600" dirty="0" smtClean="0"/>
          </a:p>
          <a:p>
            <a:r>
              <a:rPr lang="fr-FR" sz="2000" dirty="0" smtClean="0"/>
              <a:t>Bilan personnel</a:t>
            </a:r>
            <a:endParaRPr lang="fr-FR" sz="2000" dirty="0"/>
          </a:p>
        </p:txBody>
      </p:sp>
      <p:sp>
        <p:nvSpPr>
          <p:cNvPr id="3" name="Título 2"/>
          <p:cNvSpPr>
            <a:spLocks noGrp="1"/>
          </p:cNvSpPr>
          <p:nvPr>
            <p:ph type="title"/>
          </p:nvPr>
        </p:nvSpPr>
        <p:spPr/>
        <p:txBody>
          <a:bodyPr/>
          <a:lstStyle/>
          <a:p>
            <a:r>
              <a:rPr lang="en-GB" dirty="0" smtClean="0"/>
              <a:t>Conclusion</a:t>
            </a:r>
            <a:endParaRPr lang="en-GB" dirty="0"/>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8858" y="3861048"/>
            <a:ext cx="2299698" cy="1798773"/>
          </a:xfrm>
          <a:prstGeom prst="rect">
            <a:avLst/>
          </a:prstGeom>
        </p:spPr>
      </p:pic>
      <p:sp>
        <p:nvSpPr>
          <p:cNvPr id="5" name="ZoneTexte 5"/>
          <p:cNvSpPr txBox="1"/>
          <p:nvPr/>
        </p:nvSpPr>
        <p:spPr>
          <a:xfrm>
            <a:off x="5650615" y="5659821"/>
            <a:ext cx="3036185" cy="307777"/>
          </a:xfrm>
          <a:prstGeom prst="rect">
            <a:avLst/>
          </a:prstGeom>
          <a:noFill/>
        </p:spPr>
        <p:txBody>
          <a:bodyPr wrap="square" rtlCol="0">
            <a:spAutoFit/>
          </a:bodyPr>
          <a:lstStyle/>
          <a:p>
            <a:pPr algn="ctr"/>
            <a:r>
              <a:rPr lang="fr-FR" sz="1400" dirty="0" smtClean="0"/>
              <a:t>Exemple de carte de profondeur</a:t>
            </a:r>
            <a:endParaRPr lang="fr-FR" sz="1400" dirty="0"/>
          </a:p>
        </p:txBody>
      </p:sp>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1640" y="4941168"/>
            <a:ext cx="2549008" cy="833194"/>
          </a:xfrm>
          <a:prstGeom prst="rect">
            <a:avLst/>
          </a:prstGeom>
        </p:spPr>
      </p:pic>
      <p:sp>
        <p:nvSpPr>
          <p:cNvPr id="8" name="ZoneTexte 5"/>
          <p:cNvSpPr txBox="1"/>
          <p:nvPr/>
        </p:nvSpPr>
        <p:spPr>
          <a:xfrm>
            <a:off x="1088051" y="5785519"/>
            <a:ext cx="3036185" cy="307777"/>
          </a:xfrm>
          <a:prstGeom prst="rect">
            <a:avLst/>
          </a:prstGeom>
          <a:noFill/>
        </p:spPr>
        <p:txBody>
          <a:bodyPr wrap="square" rtlCol="0">
            <a:spAutoFit/>
          </a:bodyPr>
          <a:lstStyle/>
          <a:p>
            <a:pPr algn="ctr"/>
            <a:r>
              <a:rPr lang="fr-FR" sz="1400" dirty="0" smtClean="0"/>
              <a:t>Courbe B-spline</a:t>
            </a:r>
            <a:endParaRPr lang="fr-FR" sz="1400" dirty="0"/>
          </a:p>
        </p:txBody>
      </p:sp>
    </p:spTree>
    <p:extLst>
      <p:ext uri="{BB962C8B-B14F-4D97-AF65-F5344CB8AC3E}">
        <p14:creationId xmlns:p14="http://schemas.microsoft.com/office/powerpoint/2010/main" val="16628895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2243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457200" y="2360453"/>
            <a:ext cx="8229600" cy="3005456"/>
          </a:xfrm>
          <a:prstGeom prst="rect">
            <a:avLst/>
          </a:prstGeom>
        </p:spPr>
      </p:pic>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988893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971550" y="2758281"/>
            <a:ext cx="7200900" cy="2209800"/>
          </a:xfrm>
          <a:prstGeom prst="rect">
            <a:avLst/>
          </a:prstGeom>
        </p:spPr>
      </p:pic>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738613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00075" y="2262981"/>
            <a:ext cx="7943850" cy="3200400"/>
          </a:xfrm>
          <a:prstGeom prst="rect">
            <a:avLst/>
          </a:prstGeom>
        </p:spPr>
      </p:pic>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3919512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stretch>
            <a:fillRect/>
          </a:stretch>
        </p:blipFill>
        <p:spPr>
          <a:xfrm>
            <a:off x="2514599" y="1412776"/>
            <a:ext cx="4114800" cy="1162050"/>
          </a:xfrm>
          <a:prstGeom prst="rect">
            <a:avLst/>
          </a:prstGeom>
        </p:spPr>
      </p:pic>
      <p:sp>
        <p:nvSpPr>
          <p:cNvPr id="3" name="Titre 2"/>
          <p:cNvSpPr>
            <a:spLocks noGrp="1"/>
          </p:cNvSpPr>
          <p:nvPr>
            <p:ph type="title"/>
          </p:nvPr>
        </p:nvSpPr>
        <p:spPr/>
        <p:txBody>
          <a:bodyPr/>
          <a:lstStyle/>
          <a:p>
            <a:endParaRPr lang="fr-FR"/>
          </a:p>
        </p:txBody>
      </p:sp>
      <p:pic>
        <p:nvPicPr>
          <p:cNvPr id="5" name="Image 4"/>
          <p:cNvPicPr>
            <a:picLocks noChangeAspect="1"/>
          </p:cNvPicPr>
          <p:nvPr/>
        </p:nvPicPr>
        <p:blipFill>
          <a:blip r:embed="rId4"/>
          <a:stretch>
            <a:fillRect/>
          </a:stretch>
        </p:blipFill>
        <p:spPr>
          <a:xfrm>
            <a:off x="1519236" y="2832943"/>
            <a:ext cx="6105525" cy="923925"/>
          </a:xfrm>
          <a:prstGeom prst="rect">
            <a:avLst/>
          </a:prstGeom>
        </p:spPr>
      </p:pic>
      <p:pic>
        <p:nvPicPr>
          <p:cNvPr id="6" name="Image 5"/>
          <p:cNvPicPr>
            <a:picLocks noChangeAspect="1"/>
          </p:cNvPicPr>
          <p:nvPr/>
        </p:nvPicPr>
        <p:blipFill>
          <a:blip r:embed="rId5"/>
          <a:stretch>
            <a:fillRect/>
          </a:stretch>
        </p:blipFill>
        <p:spPr>
          <a:xfrm>
            <a:off x="2362198" y="4014985"/>
            <a:ext cx="4419600" cy="1466850"/>
          </a:xfrm>
          <a:prstGeom prst="rect">
            <a:avLst/>
          </a:prstGeom>
        </p:spPr>
      </p:pic>
    </p:spTree>
    <p:extLst>
      <p:ext uri="{BB962C8B-B14F-4D97-AF65-F5344CB8AC3E}">
        <p14:creationId xmlns:p14="http://schemas.microsoft.com/office/powerpoint/2010/main" val="918532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Introduction</a:t>
            </a:r>
            <a:endParaRPr lang="fr-FR" dirty="0"/>
          </a:p>
        </p:txBody>
      </p:sp>
    </p:spTree>
    <p:extLst>
      <p:ext uri="{BB962C8B-B14F-4D97-AF65-F5344CB8AC3E}">
        <p14:creationId xmlns:p14="http://schemas.microsoft.com/office/powerpoint/2010/main" val="25104347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11560" y="2564904"/>
            <a:ext cx="8181975" cy="1790700"/>
          </a:xfrm>
          <a:prstGeom prst="rect">
            <a:avLst/>
          </a:prstGeom>
        </p:spPr>
      </p:pic>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252561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fr-FR"/>
          </a:p>
        </p:txBody>
      </p:sp>
      <p:pic>
        <p:nvPicPr>
          <p:cNvPr id="4" name="Espace réservé du contenu 3"/>
          <p:cNvPicPr>
            <a:picLocks noGrp="1" noChangeAspect="1"/>
          </p:cNvPicPr>
          <p:nvPr>
            <p:ph idx="1"/>
          </p:nvPr>
        </p:nvPicPr>
        <p:blipFill rotWithShape="1">
          <a:blip r:embed="rId2"/>
          <a:srcRect t="2135"/>
          <a:stretch/>
        </p:blipFill>
        <p:spPr>
          <a:xfrm>
            <a:off x="612422" y="2564904"/>
            <a:ext cx="8039100" cy="3299842"/>
          </a:xfrm>
          <a:prstGeom prst="rect">
            <a:avLst/>
          </a:prstGeom>
        </p:spPr>
      </p:pic>
      <p:pic>
        <p:nvPicPr>
          <p:cNvPr id="5" name="Image 4"/>
          <p:cNvPicPr>
            <a:picLocks noChangeAspect="1"/>
          </p:cNvPicPr>
          <p:nvPr/>
        </p:nvPicPr>
        <p:blipFill>
          <a:blip r:embed="rId3"/>
          <a:stretch>
            <a:fillRect/>
          </a:stretch>
        </p:blipFill>
        <p:spPr>
          <a:xfrm>
            <a:off x="1141059" y="1119212"/>
            <a:ext cx="6981825" cy="1019175"/>
          </a:xfrm>
          <a:prstGeom prst="rect">
            <a:avLst/>
          </a:prstGeom>
        </p:spPr>
      </p:pic>
    </p:spTree>
    <p:extLst>
      <p:ext uri="{BB962C8B-B14F-4D97-AF65-F5344CB8AC3E}">
        <p14:creationId xmlns:p14="http://schemas.microsoft.com/office/powerpoint/2010/main" val="1454995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509180" y="1412776"/>
            <a:ext cx="8181975" cy="4143375"/>
          </a:xfrm>
          <a:prstGeom prst="rect">
            <a:avLst/>
          </a:prstGeom>
        </p:spPr>
      </p:pic>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1043770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187624" y="1301962"/>
            <a:ext cx="7499176" cy="2115536"/>
          </a:xfrm>
          <a:prstGeom prst="rect">
            <a:avLst/>
          </a:prstGeom>
        </p:spPr>
      </p:pic>
      <p:sp>
        <p:nvSpPr>
          <p:cNvPr id="3" name="Titre 2"/>
          <p:cNvSpPr>
            <a:spLocks noGrp="1"/>
          </p:cNvSpPr>
          <p:nvPr>
            <p:ph type="title"/>
          </p:nvPr>
        </p:nvSpPr>
        <p:spPr/>
        <p:txBody>
          <a:bodyPr/>
          <a:lstStyle/>
          <a:p>
            <a:endParaRPr lang="fr-FR"/>
          </a:p>
        </p:txBody>
      </p:sp>
      <p:pic>
        <p:nvPicPr>
          <p:cNvPr id="5" name="Image 4"/>
          <p:cNvPicPr>
            <a:picLocks noChangeAspect="1"/>
          </p:cNvPicPr>
          <p:nvPr/>
        </p:nvPicPr>
        <p:blipFill>
          <a:blip r:embed="rId3"/>
          <a:stretch>
            <a:fillRect/>
          </a:stretch>
        </p:blipFill>
        <p:spPr>
          <a:xfrm>
            <a:off x="1187624" y="3645024"/>
            <a:ext cx="6985602" cy="2143309"/>
          </a:xfrm>
          <a:prstGeom prst="rect">
            <a:avLst/>
          </a:prstGeom>
        </p:spPr>
      </p:pic>
    </p:spTree>
    <p:extLst>
      <p:ext uri="{BB962C8B-B14F-4D97-AF65-F5344CB8AC3E}">
        <p14:creationId xmlns:p14="http://schemas.microsoft.com/office/powerpoint/2010/main" val="3102571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70926" y="1268760"/>
            <a:ext cx="7786113" cy="4525963"/>
          </a:xfrm>
          <a:prstGeom prst="rect">
            <a:avLst/>
          </a:prstGeom>
        </p:spPr>
      </p:pic>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2121042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a:p>
        </p:txBody>
      </p:sp>
      <p:sp>
        <p:nvSpPr>
          <p:cNvPr id="3" name="Titre 2"/>
          <p:cNvSpPr>
            <a:spLocks noGrp="1"/>
          </p:cNvSpPr>
          <p:nvPr>
            <p:ph type="title"/>
          </p:nvPr>
        </p:nvSpPr>
        <p:spPr/>
        <p:txBody>
          <a:bodyPr/>
          <a:lstStyle/>
          <a:p>
            <a:endParaRPr lang="fr-FR"/>
          </a:p>
        </p:txBody>
      </p:sp>
      <p:pic>
        <p:nvPicPr>
          <p:cNvPr id="4" name="Image 3"/>
          <p:cNvPicPr>
            <a:picLocks noChangeAspect="1"/>
          </p:cNvPicPr>
          <p:nvPr/>
        </p:nvPicPr>
        <p:blipFill>
          <a:blip r:embed="rId2"/>
          <a:stretch>
            <a:fillRect/>
          </a:stretch>
        </p:blipFill>
        <p:spPr>
          <a:xfrm>
            <a:off x="600075" y="1600200"/>
            <a:ext cx="8086725" cy="4238625"/>
          </a:xfrm>
          <a:prstGeom prst="rect">
            <a:avLst/>
          </a:prstGeom>
        </p:spPr>
      </p:pic>
    </p:spTree>
    <p:extLst>
      <p:ext uri="{BB962C8B-B14F-4D97-AF65-F5344CB8AC3E}">
        <p14:creationId xmlns:p14="http://schemas.microsoft.com/office/powerpoint/2010/main" val="1787453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971600" y="1196752"/>
            <a:ext cx="7211144" cy="2227958"/>
          </a:xfrm>
          <a:prstGeom prst="rect">
            <a:avLst/>
          </a:prstGeom>
        </p:spPr>
      </p:pic>
      <p:sp>
        <p:nvSpPr>
          <p:cNvPr id="3" name="Titre 2"/>
          <p:cNvSpPr>
            <a:spLocks noGrp="1"/>
          </p:cNvSpPr>
          <p:nvPr>
            <p:ph type="title"/>
          </p:nvPr>
        </p:nvSpPr>
        <p:spPr/>
        <p:txBody>
          <a:bodyPr/>
          <a:lstStyle/>
          <a:p>
            <a:endParaRPr lang="fr-FR"/>
          </a:p>
        </p:txBody>
      </p:sp>
      <p:pic>
        <p:nvPicPr>
          <p:cNvPr id="5" name="Image 4"/>
          <p:cNvPicPr>
            <a:picLocks noChangeAspect="1"/>
          </p:cNvPicPr>
          <p:nvPr/>
        </p:nvPicPr>
        <p:blipFill>
          <a:blip r:embed="rId3"/>
          <a:stretch>
            <a:fillRect/>
          </a:stretch>
        </p:blipFill>
        <p:spPr>
          <a:xfrm>
            <a:off x="971600" y="3645024"/>
            <a:ext cx="7211144" cy="2221175"/>
          </a:xfrm>
          <a:prstGeom prst="rect">
            <a:avLst/>
          </a:prstGeom>
        </p:spPr>
      </p:pic>
    </p:spTree>
    <p:extLst>
      <p:ext uri="{BB962C8B-B14F-4D97-AF65-F5344CB8AC3E}">
        <p14:creationId xmlns:p14="http://schemas.microsoft.com/office/powerpoint/2010/main" val="3136642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fr-FR"/>
          </a:p>
        </p:txBody>
      </p:sp>
      <p:pic>
        <p:nvPicPr>
          <p:cNvPr id="4" name="Espace réservé du contenu 3"/>
          <p:cNvPicPr>
            <a:picLocks noGrp="1" noChangeAspect="1"/>
          </p:cNvPicPr>
          <p:nvPr>
            <p:ph idx="1"/>
          </p:nvPr>
        </p:nvPicPr>
        <p:blipFill>
          <a:blip r:embed="rId2"/>
          <a:stretch>
            <a:fillRect/>
          </a:stretch>
        </p:blipFill>
        <p:spPr>
          <a:xfrm>
            <a:off x="683568" y="2564904"/>
            <a:ext cx="7905750" cy="3476625"/>
          </a:xfrm>
          <a:prstGeom prst="rect">
            <a:avLst/>
          </a:prstGeom>
        </p:spPr>
      </p:pic>
      <p:pic>
        <p:nvPicPr>
          <p:cNvPr id="5" name="Espace réservé du contenu 3"/>
          <p:cNvPicPr>
            <a:picLocks noChangeAspect="1"/>
          </p:cNvPicPr>
          <p:nvPr/>
        </p:nvPicPr>
        <p:blipFill>
          <a:blip r:embed="rId3"/>
          <a:stretch>
            <a:fillRect/>
          </a:stretch>
        </p:blipFill>
        <p:spPr>
          <a:xfrm>
            <a:off x="1547664" y="1196752"/>
            <a:ext cx="5431986" cy="1176064"/>
          </a:xfrm>
          <a:prstGeom prst="rect">
            <a:avLst/>
          </a:prstGeom>
        </p:spPr>
      </p:pic>
    </p:spTree>
    <p:extLst>
      <p:ext uri="{BB962C8B-B14F-4D97-AF65-F5344CB8AC3E}">
        <p14:creationId xmlns:p14="http://schemas.microsoft.com/office/powerpoint/2010/main" val="1799966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705905" y="1116669"/>
            <a:ext cx="5760640" cy="1736267"/>
          </a:xfrm>
          <a:prstGeom prst="rect">
            <a:avLst/>
          </a:prstGeom>
        </p:spPr>
      </p:pic>
      <p:sp>
        <p:nvSpPr>
          <p:cNvPr id="3" name="Titre 2"/>
          <p:cNvSpPr>
            <a:spLocks noGrp="1"/>
          </p:cNvSpPr>
          <p:nvPr>
            <p:ph type="title"/>
          </p:nvPr>
        </p:nvSpPr>
        <p:spPr/>
        <p:txBody>
          <a:bodyPr/>
          <a:lstStyle/>
          <a:p>
            <a:endParaRPr lang="fr-FR"/>
          </a:p>
        </p:txBody>
      </p:sp>
      <p:pic>
        <p:nvPicPr>
          <p:cNvPr id="5" name="Image 4"/>
          <p:cNvPicPr>
            <a:picLocks noChangeAspect="1"/>
          </p:cNvPicPr>
          <p:nvPr/>
        </p:nvPicPr>
        <p:blipFill>
          <a:blip r:embed="rId3"/>
          <a:stretch>
            <a:fillRect/>
          </a:stretch>
        </p:blipFill>
        <p:spPr>
          <a:xfrm>
            <a:off x="755576" y="2996952"/>
            <a:ext cx="7661299" cy="3158925"/>
          </a:xfrm>
          <a:prstGeom prst="rect">
            <a:avLst/>
          </a:prstGeom>
        </p:spPr>
      </p:pic>
    </p:spTree>
    <p:extLst>
      <p:ext uri="{BB962C8B-B14F-4D97-AF65-F5344CB8AC3E}">
        <p14:creationId xmlns:p14="http://schemas.microsoft.com/office/powerpoint/2010/main" val="4052954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196752"/>
            <a:ext cx="5852172" cy="4389129"/>
          </a:xfrm>
        </p:spPr>
      </p:pic>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230979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498276" y="1397674"/>
            <a:ext cx="8229600" cy="4525963"/>
          </a:xfrm>
        </p:spPr>
        <p:txBody>
          <a:bodyPr>
            <a:normAutofit/>
          </a:bodyPr>
          <a:lstStyle/>
          <a:p>
            <a:pPr algn="just"/>
            <a:r>
              <a:rPr lang="fr-FR" sz="2000" dirty="0" smtClean="0"/>
              <a:t>L’Institut de Recherche Technologique crée en fin 2012</a:t>
            </a:r>
          </a:p>
          <a:p>
            <a:pPr algn="just"/>
            <a:r>
              <a:rPr lang="fr-FR" sz="2000" dirty="0" smtClean="0"/>
              <a:t>Campus : Rennes (principal), Paris, Brest et Lannion</a:t>
            </a:r>
          </a:p>
          <a:p>
            <a:pPr algn="just"/>
            <a:r>
              <a:rPr lang="fr-FR" sz="2000" dirty="0" smtClean="0"/>
              <a:t>Domaines d’activité :</a:t>
            </a:r>
          </a:p>
          <a:p>
            <a:pPr lvl="1" algn="just"/>
            <a:r>
              <a:rPr lang="fr-FR" sz="1600" dirty="0" smtClean="0"/>
              <a:t>intelligence artificielle, de la vidéo et l’audio immersif, de la protection de contenus, des réseaux 5G, de l’internet des objets et des technologies cognitives</a:t>
            </a:r>
            <a:endParaRPr lang="fr-FR" sz="1200" dirty="0" smtClean="0"/>
          </a:p>
          <a:p>
            <a:pPr algn="just"/>
            <a:r>
              <a:rPr lang="fr-FR" sz="2000" dirty="0" smtClean="0"/>
              <a:t>Environ 300 collaborateurs</a:t>
            </a:r>
            <a:endParaRPr lang="fr-FR" sz="2000" dirty="0"/>
          </a:p>
        </p:txBody>
      </p:sp>
      <p:sp>
        <p:nvSpPr>
          <p:cNvPr id="3" name="Título 2"/>
          <p:cNvSpPr>
            <a:spLocks noGrp="1"/>
          </p:cNvSpPr>
          <p:nvPr>
            <p:ph type="title"/>
          </p:nvPr>
        </p:nvSpPr>
        <p:spPr/>
        <p:txBody>
          <a:bodyPr/>
          <a:lstStyle/>
          <a:p>
            <a:r>
              <a:rPr lang="en-GB" dirty="0" smtClean="0"/>
              <a:t>L’IRT b&lt;&gt;com</a:t>
            </a:r>
            <a:endParaRPr lang="en-GB"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020" y="3897397"/>
            <a:ext cx="4621060" cy="1941382"/>
          </a:xfrm>
          <a:prstGeom prst="rect">
            <a:avLst/>
          </a:prstGeom>
        </p:spPr>
      </p:pic>
      <p:sp>
        <p:nvSpPr>
          <p:cNvPr id="7" name="ZoneTexte 5"/>
          <p:cNvSpPr txBox="1"/>
          <p:nvPr/>
        </p:nvSpPr>
        <p:spPr>
          <a:xfrm>
            <a:off x="1113090" y="5838779"/>
            <a:ext cx="3736920" cy="307777"/>
          </a:xfrm>
          <a:prstGeom prst="rect">
            <a:avLst/>
          </a:prstGeom>
          <a:noFill/>
        </p:spPr>
        <p:txBody>
          <a:bodyPr wrap="none" rtlCol="0">
            <a:spAutoFit/>
          </a:bodyPr>
          <a:lstStyle/>
          <a:p>
            <a:r>
              <a:rPr lang="fr-FR" sz="1400" dirty="0" smtClean="0"/>
              <a:t>b&lt;&gt;com campus Rennes à Cesson-Sevigné</a:t>
            </a:r>
            <a:endParaRPr lang="fr-FR" sz="1400" dirty="0"/>
          </a:p>
        </p:txBody>
      </p:sp>
      <p:pic>
        <p:nvPicPr>
          <p:cNvPr id="8" name="Imagem 7"/>
          <p:cNvPicPr>
            <a:picLocks noChangeAspect="1"/>
          </p:cNvPicPr>
          <p:nvPr/>
        </p:nvPicPr>
        <p:blipFill>
          <a:blip r:embed="rId4"/>
          <a:stretch>
            <a:fillRect/>
          </a:stretch>
        </p:blipFill>
        <p:spPr>
          <a:xfrm>
            <a:off x="5696069" y="3611468"/>
            <a:ext cx="3166470" cy="2205373"/>
          </a:xfrm>
          <a:prstGeom prst="rect">
            <a:avLst/>
          </a:prstGeom>
        </p:spPr>
      </p:pic>
      <p:sp>
        <p:nvSpPr>
          <p:cNvPr id="9" name="ZoneTexte 5"/>
          <p:cNvSpPr txBox="1"/>
          <p:nvPr/>
        </p:nvSpPr>
        <p:spPr>
          <a:xfrm>
            <a:off x="5938231" y="5816841"/>
            <a:ext cx="2682145" cy="307777"/>
          </a:xfrm>
          <a:prstGeom prst="rect">
            <a:avLst/>
          </a:prstGeom>
          <a:noFill/>
        </p:spPr>
        <p:txBody>
          <a:bodyPr wrap="none" rtlCol="0">
            <a:spAutoFit/>
          </a:bodyPr>
          <a:lstStyle/>
          <a:p>
            <a:r>
              <a:rPr lang="fr-FR" sz="1400" dirty="0" smtClean="0"/>
              <a:t>Domaines d’activité de b&lt;&gt;com</a:t>
            </a:r>
            <a:endParaRPr lang="fr-FR" sz="1400" dirty="0"/>
          </a:p>
        </p:txBody>
      </p:sp>
    </p:spTree>
    <p:extLst>
      <p:ext uri="{BB962C8B-B14F-4D97-AF65-F5344CB8AC3E}">
        <p14:creationId xmlns:p14="http://schemas.microsoft.com/office/powerpoint/2010/main" val="34983472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115616" y="1340768"/>
            <a:ext cx="7141728" cy="4525963"/>
          </a:xfrm>
          <a:prstGeom prst="rect">
            <a:avLst/>
          </a:prstGeom>
        </p:spPr>
      </p:pic>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1245966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619672" y="1412776"/>
            <a:ext cx="6048716" cy="4525963"/>
          </a:xfrm>
          <a:prstGeom prst="rect">
            <a:avLst/>
          </a:prstGeom>
        </p:spPr>
      </p:pic>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1391879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1268760"/>
            <a:ext cx="5852172" cy="4389129"/>
          </a:xfrm>
        </p:spPr>
      </p:pic>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3737230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529208" y="1423317"/>
            <a:ext cx="8157592" cy="4525963"/>
          </a:xfrm>
        </p:spPr>
        <p:txBody>
          <a:bodyPr/>
          <a:lstStyle/>
          <a:p>
            <a:pPr algn="just"/>
            <a:r>
              <a:rPr lang="fr-FR" sz="2000" dirty="0" smtClean="0"/>
              <a:t>Il existe en France huit IRT:</a:t>
            </a:r>
          </a:p>
          <a:p>
            <a:pPr lvl="1" algn="just"/>
            <a:r>
              <a:rPr lang="fr-FR" sz="1600" dirty="0" smtClean="0"/>
              <a:t>IRT b&lt;&gt;</a:t>
            </a:r>
            <a:r>
              <a:rPr lang="fr-FR" sz="1600" dirty="0" err="1" smtClean="0"/>
              <a:t>com</a:t>
            </a:r>
            <a:r>
              <a:rPr lang="fr-FR" sz="1600" dirty="0" smtClean="0"/>
              <a:t> </a:t>
            </a:r>
          </a:p>
          <a:p>
            <a:pPr lvl="1" algn="just"/>
            <a:r>
              <a:rPr lang="fr-FR" sz="1600" dirty="0" smtClean="0"/>
              <a:t>IRT </a:t>
            </a:r>
            <a:r>
              <a:rPr lang="fr-FR" sz="1600" dirty="0" err="1" smtClean="0"/>
              <a:t>Bioaster</a:t>
            </a:r>
            <a:endParaRPr lang="fr-FR" sz="1600" dirty="0" smtClean="0"/>
          </a:p>
          <a:p>
            <a:pPr lvl="1" algn="just"/>
            <a:r>
              <a:rPr lang="fr-FR" sz="1600" dirty="0" smtClean="0"/>
              <a:t>IRT Jules Verne</a:t>
            </a:r>
          </a:p>
          <a:p>
            <a:pPr lvl="1" algn="just"/>
            <a:r>
              <a:rPr lang="fr-FR" sz="1600" dirty="0" smtClean="0"/>
              <a:t>IRT M2P</a:t>
            </a:r>
          </a:p>
          <a:p>
            <a:pPr algn="just"/>
            <a:r>
              <a:rPr lang="fr-FR" sz="2000" dirty="0" smtClean="0"/>
              <a:t>2015 : association </a:t>
            </a:r>
            <a:r>
              <a:rPr lang="fr-FR" sz="2000" i="1" dirty="0" smtClean="0"/>
              <a:t>French Institutes of </a:t>
            </a:r>
            <a:r>
              <a:rPr lang="fr-FR" sz="2000" i="1" dirty="0" err="1" smtClean="0"/>
              <a:t>Tehnology</a:t>
            </a:r>
            <a:r>
              <a:rPr lang="fr-FR" sz="2000" i="1" dirty="0" smtClean="0"/>
              <a:t> </a:t>
            </a:r>
            <a:r>
              <a:rPr lang="fr-FR" sz="2000" dirty="0" smtClean="0"/>
              <a:t>(FIT)</a:t>
            </a:r>
          </a:p>
        </p:txBody>
      </p:sp>
      <p:sp>
        <p:nvSpPr>
          <p:cNvPr id="3" name="Título 2"/>
          <p:cNvSpPr>
            <a:spLocks noGrp="1"/>
          </p:cNvSpPr>
          <p:nvPr>
            <p:ph type="title"/>
          </p:nvPr>
        </p:nvSpPr>
        <p:spPr/>
        <p:txBody>
          <a:bodyPr/>
          <a:lstStyle/>
          <a:p>
            <a:r>
              <a:rPr lang="fr-FR" dirty="0" err="1" smtClean="0"/>
              <a:t>IRT’s</a:t>
            </a:r>
            <a:r>
              <a:rPr lang="fr-FR" dirty="0" smtClean="0"/>
              <a:t> en France</a:t>
            </a:r>
            <a:endParaRPr lang="fr-FR" dirty="0"/>
          </a:p>
        </p:txBody>
      </p:sp>
      <p:sp>
        <p:nvSpPr>
          <p:cNvPr id="6" name="Espaço Reservado para Conteúdo 1"/>
          <p:cNvSpPr txBox="1">
            <a:spLocks/>
          </p:cNvSpPr>
          <p:nvPr/>
        </p:nvSpPr>
        <p:spPr>
          <a:xfrm>
            <a:off x="3481536" y="1783357"/>
            <a:ext cx="4114800" cy="14687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4"/>
              </a:buClr>
              <a:buSzPct val="150000"/>
              <a:buFont typeface="Bcom" pitchFamily="50" charset="0"/>
              <a:buChar char="›"/>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Clr>
                <a:schemeClr val="accent4"/>
              </a:buClr>
              <a:buSzPct val="150000"/>
              <a:buFont typeface="Bcom" pitchFamily="50"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Clr>
                <a:schemeClr val="accent4"/>
              </a:buClr>
              <a:buSzPct val="150000"/>
              <a:buFont typeface="Bcom" pitchFamily="50"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just"/>
            <a:r>
              <a:rPr lang="fr-FR" sz="1600" dirty="0" smtClean="0"/>
              <a:t>IRT </a:t>
            </a:r>
            <a:r>
              <a:rPr lang="fr-FR" sz="1600" dirty="0" err="1" smtClean="0"/>
              <a:t>Nanoelec</a:t>
            </a:r>
            <a:endParaRPr lang="fr-FR" sz="1600" dirty="0" smtClean="0"/>
          </a:p>
          <a:p>
            <a:pPr lvl="1" algn="just"/>
            <a:r>
              <a:rPr lang="fr-FR" sz="1600" dirty="0" smtClean="0"/>
              <a:t>IRT </a:t>
            </a:r>
            <a:r>
              <a:rPr lang="fr-FR" sz="1600" dirty="0" err="1" smtClean="0"/>
              <a:t>Railenium</a:t>
            </a:r>
            <a:endParaRPr lang="fr-FR" sz="1600" dirty="0" smtClean="0"/>
          </a:p>
          <a:p>
            <a:pPr lvl="1" algn="just"/>
            <a:r>
              <a:rPr lang="fr-FR" sz="1600" dirty="0" smtClean="0"/>
              <a:t>IRT Antoine de Saint Exupéry</a:t>
            </a:r>
          </a:p>
          <a:p>
            <a:pPr lvl="1" algn="just"/>
            <a:r>
              <a:rPr lang="fr-FR" sz="1600" dirty="0" smtClean="0"/>
              <a:t>IRT </a:t>
            </a:r>
            <a:r>
              <a:rPr lang="fr-FR" sz="1600" dirty="0" err="1" smtClean="0"/>
              <a:t>SystemX</a:t>
            </a:r>
            <a:endParaRPr lang="fr-FR" sz="1600" dirty="0"/>
          </a:p>
        </p:txBody>
      </p:sp>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421" y="3501913"/>
            <a:ext cx="4314835" cy="2353546"/>
          </a:xfrm>
          <a:prstGeom prst="rect">
            <a:avLst/>
          </a:prstGeom>
        </p:spPr>
      </p:pic>
      <p:sp>
        <p:nvSpPr>
          <p:cNvPr id="9" name="ZoneTexte 5"/>
          <p:cNvSpPr txBox="1"/>
          <p:nvPr/>
        </p:nvSpPr>
        <p:spPr>
          <a:xfrm>
            <a:off x="2110114" y="5855459"/>
            <a:ext cx="1739451" cy="307777"/>
          </a:xfrm>
          <a:prstGeom prst="rect">
            <a:avLst/>
          </a:prstGeom>
          <a:noFill/>
        </p:spPr>
        <p:txBody>
          <a:bodyPr wrap="none" rtlCol="0">
            <a:spAutoFit/>
          </a:bodyPr>
          <a:lstStyle/>
          <a:p>
            <a:r>
              <a:rPr lang="fr-FR" sz="1400" dirty="0" smtClean="0"/>
              <a:t>Huit IRT en France</a:t>
            </a:r>
            <a:endParaRPr lang="fr-FR" sz="1400" dirty="0"/>
          </a:p>
        </p:txBody>
      </p:sp>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5252" y="3638688"/>
            <a:ext cx="2986341" cy="1488457"/>
          </a:xfrm>
          <a:prstGeom prst="rect">
            <a:avLst/>
          </a:prstGeom>
        </p:spPr>
      </p:pic>
      <p:sp>
        <p:nvSpPr>
          <p:cNvPr id="11" name="ZoneTexte 5"/>
          <p:cNvSpPr txBox="1"/>
          <p:nvPr/>
        </p:nvSpPr>
        <p:spPr>
          <a:xfrm>
            <a:off x="6111425" y="5156650"/>
            <a:ext cx="2173993" cy="307777"/>
          </a:xfrm>
          <a:prstGeom prst="rect">
            <a:avLst/>
          </a:prstGeom>
          <a:noFill/>
        </p:spPr>
        <p:txBody>
          <a:bodyPr wrap="none" rtlCol="0">
            <a:spAutoFit/>
          </a:bodyPr>
          <a:lstStyle/>
          <a:p>
            <a:r>
              <a:rPr lang="fr-FR" sz="1400" dirty="0" smtClean="0"/>
              <a:t>Logo de l’association FIT</a:t>
            </a:r>
            <a:endParaRPr lang="fr-FR" sz="1400" dirty="0"/>
          </a:p>
        </p:txBody>
      </p:sp>
    </p:spTree>
    <p:extLst>
      <p:ext uri="{BB962C8B-B14F-4D97-AF65-F5344CB8AC3E}">
        <p14:creationId xmlns:p14="http://schemas.microsoft.com/office/powerpoint/2010/main" val="1024627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fr-FR" sz="2000" dirty="0" smtClean="0"/>
              <a:t>Laboratoire « Nouveaux Contenus Média »</a:t>
            </a:r>
          </a:p>
          <a:p>
            <a:pPr algn="just"/>
            <a:r>
              <a:rPr lang="fr-FR" sz="2000" dirty="0" smtClean="0"/>
              <a:t>7 ans d’holographie chez b&lt;&gt;</a:t>
            </a:r>
            <a:r>
              <a:rPr lang="fr-FR" sz="2000" dirty="0" err="1" smtClean="0"/>
              <a:t>com</a:t>
            </a:r>
            <a:endParaRPr lang="fr-FR" sz="2000" dirty="0" smtClean="0"/>
          </a:p>
          <a:p>
            <a:pPr algn="just"/>
            <a:r>
              <a:rPr lang="fr-FR" sz="2000" dirty="0" smtClean="0"/>
              <a:t>Projet HARDY</a:t>
            </a:r>
          </a:p>
          <a:p>
            <a:pPr lvl="1" algn="just"/>
            <a:r>
              <a:rPr lang="fr-FR" sz="1600" i="1" dirty="0" err="1" smtClean="0"/>
              <a:t>Holographic</a:t>
            </a:r>
            <a:r>
              <a:rPr lang="fr-FR" sz="1600" i="1" dirty="0" smtClean="0"/>
              <a:t> </a:t>
            </a:r>
            <a:r>
              <a:rPr lang="fr-FR" sz="1600" i="1" dirty="0" err="1" smtClean="0"/>
              <a:t>Augmented</a:t>
            </a:r>
            <a:r>
              <a:rPr lang="fr-FR" sz="1600" i="1" dirty="0" smtClean="0"/>
              <a:t> Reality </a:t>
            </a:r>
            <a:r>
              <a:rPr lang="fr-FR" sz="1600" i="1" dirty="0" err="1" smtClean="0"/>
              <a:t>DisplaY</a:t>
            </a:r>
            <a:endParaRPr lang="fr-FR" sz="1600" i="1" dirty="0" smtClean="0"/>
          </a:p>
          <a:p>
            <a:pPr lvl="1" algn="just"/>
            <a:r>
              <a:rPr lang="fr-FR" sz="1600" dirty="0" smtClean="0"/>
              <a:t>Proposition de valeur : développer un prototype de casque holographique miniaturisé en temps réel pour susciter des transferts de technologiques</a:t>
            </a:r>
          </a:p>
        </p:txBody>
      </p:sp>
      <p:sp>
        <p:nvSpPr>
          <p:cNvPr id="3" name="Título 2"/>
          <p:cNvSpPr>
            <a:spLocks noGrp="1"/>
          </p:cNvSpPr>
          <p:nvPr>
            <p:ph type="title"/>
          </p:nvPr>
        </p:nvSpPr>
        <p:spPr/>
        <p:txBody>
          <a:bodyPr/>
          <a:lstStyle/>
          <a:p>
            <a:r>
              <a:rPr lang="fr-FR" dirty="0" smtClean="0"/>
              <a:t>Holographie chez b&lt;&gt;</a:t>
            </a:r>
            <a:r>
              <a:rPr lang="fr-FR" dirty="0" err="1" smtClean="0"/>
              <a:t>com</a:t>
            </a:r>
            <a:endParaRPr lang="fr-FR" dirty="0"/>
          </a:p>
        </p:txBody>
      </p:sp>
      <p:pic>
        <p:nvPicPr>
          <p:cNvPr id="4" name="Imagem 3"/>
          <p:cNvPicPr>
            <a:picLocks noChangeAspect="1"/>
          </p:cNvPicPr>
          <p:nvPr/>
        </p:nvPicPr>
        <p:blipFill>
          <a:blip r:embed="rId3"/>
          <a:stretch>
            <a:fillRect/>
          </a:stretch>
        </p:blipFill>
        <p:spPr>
          <a:xfrm>
            <a:off x="5148064" y="3992036"/>
            <a:ext cx="3224393" cy="1813228"/>
          </a:xfrm>
          <a:prstGeom prst="rect">
            <a:avLst/>
          </a:prstGeom>
        </p:spPr>
      </p:pic>
      <p:pic>
        <p:nvPicPr>
          <p:cNvPr id="5" name="Picture 2" descr="RÃ©sultat de recherche d'images pour &quot;holographic augmented reality&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985988"/>
            <a:ext cx="3457575" cy="181927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5901691" y="5805264"/>
            <a:ext cx="1717137" cy="307777"/>
          </a:xfrm>
          <a:prstGeom prst="rect">
            <a:avLst/>
          </a:prstGeom>
          <a:noFill/>
        </p:spPr>
        <p:txBody>
          <a:bodyPr wrap="none" rtlCol="0">
            <a:spAutoFit/>
          </a:bodyPr>
          <a:lstStyle/>
          <a:p>
            <a:r>
              <a:rPr lang="fr-FR" sz="1400" dirty="0" smtClean="0"/>
              <a:t>Microsoft HoloLens</a:t>
            </a:r>
            <a:endParaRPr lang="fr-FR" sz="1400" dirty="0"/>
          </a:p>
        </p:txBody>
      </p:sp>
      <p:sp>
        <p:nvSpPr>
          <p:cNvPr id="7" name="ZoneTexte 5"/>
          <p:cNvSpPr txBox="1"/>
          <p:nvPr/>
        </p:nvSpPr>
        <p:spPr>
          <a:xfrm>
            <a:off x="1744964" y="5805263"/>
            <a:ext cx="1766830" cy="307777"/>
          </a:xfrm>
          <a:prstGeom prst="rect">
            <a:avLst/>
          </a:prstGeom>
          <a:noFill/>
        </p:spPr>
        <p:txBody>
          <a:bodyPr wrap="none" rtlCol="0">
            <a:spAutoFit/>
          </a:bodyPr>
          <a:lstStyle/>
          <a:p>
            <a:r>
              <a:rPr lang="fr-FR" sz="1400" dirty="0" smtClean="0"/>
              <a:t>Microsoft HoloLens</a:t>
            </a:r>
            <a:endParaRPr lang="fr-FR" sz="1400" dirty="0"/>
          </a:p>
        </p:txBody>
      </p:sp>
    </p:spTree>
    <p:extLst>
      <p:ext uri="{BB962C8B-B14F-4D97-AF65-F5344CB8AC3E}">
        <p14:creationId xmlns:p14="http://schemas.microsoft.com/office/powerpoint/2010/main" val="3199073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05875" y="973628"/>
            <a:ext cx="1542589" cy="2054449"/>
          </a:xfrm>
        </p:spPr>
      </p:pic>
      <p:sp>
        <p:nvSpPr>
          <p:cNvPr id="3" name="Título 2"/>
          <p:cNvSpPr>
            <a:spLocks noGrp="1"/>
          </p:cNvSpPr>
          <p:nvPr>
            <p:ph type="title"/>
          </p:nvPr>
        </p:nvSpPr>
        <p:spPr/>
        <p:txBody>
          <a:bodyPr/>
          <a:lstStyle/>
          <a:p>
            <a:r>
              <a:rPr lang="fr-FR" dirty="0" smtClean="0"/>
              <a:t>Holographie</a:t>
            </a:r>
            <a:endParaRPr lang="fr-FR" dirty="0"/>
          </a:p>
        </p:txBody>
      </p:sp>
      <p:sp>
        <p:nvSpPr>
          <p:cNvPr id="6" name="Espaço Reservado para Conteúdo 1"/>
          <p:cNvSpPr txBox="1">
            <a:spLocks/>
          </p:cNvSpPr>
          <p:nvPr/>
        </p:nvSpPr>
        <p:spPr>
          <a:xfrm>
            <a:off x="318356" y="1359004"/>
            <a:ext cx="5266928"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4"/>
              </a:buClr>
              <a:buSzPct val="150000"/>
              <a:buFont typeface="Bcom" pitchFamily="50" charset="0"/>
              <a:buChar char="›"/>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Clr>
                <a:schemeClr val="accent4"/>
              </a:buClr>
              <a:buSzPct val="150000"/>
              <a:buFont typeface="Bcom" pitchFamily="50"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Clr>
                <a:schemeClr val="accent4"/>
              </a:buClr>
              <a:buSzPct val="150000"/>
              <a:buFont typeface="Bcom" pitchFamily="50"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fr-FR" sz="2000" dirty="0" smtClean="0"/>
              <a:t>Holographie</a:t>
            </a:r>
          </a:p>
          <a:p>
            <a:pPr lvl="1" algn="just"/>
            <a:r>
              <a:rPr lang="fr-FR" sz="1600" dirty="0" smtClean="0"/>
              <a:t>Technique a été inventé par le physicien hongrois Dennis Gabor en 1948</a:t>
            </a:r>
          </a:p>
          <a:p>
            <a:pPr lvl="1" algn="just"/>
            <a:r>
              <a:rPr lang="fr-FR" sz="1600" dirty="0" smtClean="0"/>
              <a:t>Procédé </a:t>
            </a:r>
            <a:r>
              <a:rPr lang="fr-FR" sz="1600" dirty="0"/>
              <a:t>permettant d’enregistrer puis de reproduire l’onde lumineuse issue d’un objet ou d’une scène donnée</a:t>
            </a:r>
            <a:r>
              <a:rPr lang="fr-FR" sz="1600" dirty="0" smtClean="0"/>
              <a:t>.</a:t>
            </a:r>
          </a:p>
          <a:p>
            <a:pPr lvl="1" algn="just"/>
            <a:r>
              <a:rPr lang="fr-FR" sz="1600" dirty="0" smtClean="0"/>
              <a:t>Prix Nobel de physique en 1971</a:t>
            </a:r>
            <a:endParaRPr lang="fr-FR" sz="1600" dirty="0"/>
          </a:p>
        </p:txBody>
      </p:sp>
      <p:pic>
        <p:nvPicPr>
          <p:cNvPr id="7" name="Imagem 6"/>
          <p:cNvPicPr>
            <a:picLocks noChangeAspect="1"/>
          </p:cNvPicPr>
          <p:nvPr/>
        </p:nvPicPr>
        <p:blipFill>
          <a:blip r:embed="rId4"/>
          <a:stretch>
            <a:fillRect/>
          </a:stretch>
        </p:blipFill>
        <p:spPr>
          <a:xfrm>
            <a:off x="750774" y="3498160"/>
            <a:ext cx="3465986" cy="2160240"/>
          </a:xfrm>
          <a:prstGeom prst="rect">
            <a:avLst/>
          </a:prstGeom>
        </p:spPr>
      </p:pic>
      <p:pic>
        <p:nvPicPr>
          <p:cNvPr id="9" name="Imagem 8"/>
          <p:cNvPicPr>
            <a:picLocks noChangeAspect="1"/>
          </p:cNvPicPr>
          <p:nvPr/>
        </p:nvPicPr>
        <p:blipFill>
          <a:blip r:embed="rId5"/>
          <a:stretch>
            <a:fillRect/>
          </a:stretch>
        </p:blipFill>
        <p:spPr>
          <a:xfrm>
            <a:off x="4932040" y="3368780"/>
            <a:ext cx="2863992" cy="2289620"/>
          </a:xfrm>
          <a:prstGeom prst="rect">
            <a:avLst/>
          </a:prstGeom>
        </p:spPr>
      </p:pic>
      <p:sp>
        <p:nvSpPr>
          <p:cNvPr id="10" name="ZoneTexte 5"/>
          <p:cNvSpPr txBox="1"/>
          <p:nvPr/>
        </p:nvSpPr>
        <p:spPr>
          <a:xfrm>
            <a:off x="6984749" y="3061003"/>
            <a:ext cx="1984839" cy="307777"/>
          </a:xfrm>
          <a:prstGeom prst="rect">
            <a:avLst/>
          </a:prstGeom>
          <a:noFill/>
        </p:spPr>
        <p:txBody>
          <a:bodyPr wrap="none" rtlCol="0">
            <a:spAutoFit/>
          </a:bodyPr>
          <a:lstStyle/>
          <a:p>
            <a:r>
              <a:rPr lang="fr-FR" sz="1400" dirty="0" smtClean="0"/>
              <a:t>Dennis Gabor en 1971</a:t>
            </a:r>
            <a:endParaRPr lang="fr-FR" sz="1400" dirty="0"/>
          </a:p>
        </p:txBody>
      </p:sp>
      <p:sp>
        <p:nvSpPr>
          <p:cNvPr id="11" name="ZoneTexte 5"/>
          <p:cNvSpPr txBox="1"/>
          <p:nvPr/>
        </p:nvSpPr>
        <p:spPr>
          <a:xfrm>
            <a:off x="923884" y="5738393"/>
            <a:ext cx="3119765" cy="307777"/>
          </a:xfrm>
          <a:prstGeom prst="rect">
            <a:avLst/>
          </a:prstGeom>
          <a:noFill/>
        </p:spPr>
        <p:txBody>
          <a:bodyPr wrap="none" rtlCol="0">
            <a:spAutoFit/>
          </a:bodyPr>
          <a:lstStyle/>
          <a:p>
            <a:r>
              <a:rPr lang="fr-FR" sz="1400" dirty="0" smtClean="0"/>
              <a:t>Acquisition optique d’un hologramme</a:t>
            </a:r>
            <a:endParaRPr lang="fr-FR" sz="1400" dirty="0"/>
          </a:p>
        </p:txBody>
      </p:sp>
      <p:sp>
        <p:nvSpPr>
          <p:cNvPr id="12" name="ZoneTexte 5"/>
          <p:cNvSpPr txBox="1"/>
          <p:nvPr/>
        </p:nvSpPr>
        <p:spPr>
          <a:xfrm>
            <a:off x="4789726" y="5738392"/>
            <a:ext cx="3148619" cy="307777"/>
          </a:xfrm>
          <a:prstGeom prst="rect">
            <a:avLst/>
          </a:prstGeom>
          <a:noFill/>
        </p:spPr>
        <p:txBody>
          <a:bodyPr wrap="none" rtlCol="0">
            <a:spAutoFit/>
          </a:bodyPr>
          <a:lstStyle/>
          <a:p>
            <a:r>
              <a:rPr lang="fr-FR" sz="1400" dirty="0" smtClean="0"/>
              <a:t>Restitution optique d’un hologramme</a:t>
            </a:r>
            <a:endParaRPr lang="fr-FR" sz="1400" dirty="0"/>
          </a:p>
        </p:txBody>
      </p:sp>
    </p:spTree>
    <p:extLst>
      <p:ext uri="{BB962C8B-B14F-4D97-AF65-F5344CB8AC3E}">
        <p14:creationId xmlns:p14="http://schemas.microsoft.com/office/powerpoint/2010/main" val="24610053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fr-FR" dirty="0" smtClean="0"/>
              <a:t>Holographie</a:t>
            </a:r>
            <a:endParaRPr lang="fr-FR" dirty="0"/>
          </a:p>
        </p:txBody>
      </p:sp>
      <p:sp>
        <p:nvSpPr>
          <p:cNvPr id="6" name="Espaço Reservado para Conteúdo 1"/>
          <p:cNvSpPr txBox="1">
            <a:spLocks/>
          </p:cNvSpPr>
          <p:nvPr/>
        </p:nvSpPr>
        <p:spPr>
          <a:xfrm>
            <a:off x="457200" y="1600200"/>
            <a:ext cx="7715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4"/>
              </a:buClr>
              <a:buSzPct val="150000"/>
              <a:buFont typeface="Bcom" pitchFamily="50" charset="0"/>
              <a:buChar char="›"/>
              <a:defRPr sz="32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Clr>
                <a:schemeClr val="accent4"/>
              </a:buClr>
              <a:buSzPct val="150000"/>
              <a:buFont typeface="Bcom" pitchFamily="50"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Clr>
                <a:schemeClr val="accent4"/>
              </a:buClr>
              <a:buSzPct val="150000"/>
              <a:buFont typeface="Bcom" pitchFamily="50"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fr-FR" sz="2000" dirty="0"/>
              <a:t>Système stéréoscopies </a:t>
            </a:r>
            <a:r>
              <a:rPr lang="fr-FR" sz="2000" dirty="0" smtClean="0"/>
              <a:t>utilisés pour </a:t>
            </a:r>
            <a:r>
              <a:rPr lang="fr-FR" sz="2000" dirty="0"/>
              <a:t>la visualisation 3D</a:t>
            </a:r>
          </a:p>
          <a:p>
            <a:pPr lvl="1" algn="just"/>
            <a:r>
              <a:rPr lang="fr-FR" sz="1200" dirty="0"/>
              <a:t>Réalité virtuelle, réalité augmentée, lunettes de cinéma 3D</a:t>
            </a:r>
          </a:p>
          <a:p>
            <a:pPr lvl="1" algn="just"/>
            <a:r>
              <a:rPr lang="fr-FR" sz="1200" dirty="0"/>
              <a:t>Problème : conflit </a:t>
            </a:r>
            <a:r>
              <a:rPr lang="fr-FR" sz="1200" b="1" dirty="0" smtClean="0"/>
              <a:t>accommodation-convergence</a:t>
            </a:r>
            <a:endParaRPr lang="fr-FR" sz="2000" dirty="0" smtClean="0"/>
          </a:p>
          <a:p>
            <a:pPr algn="just"/>
            <a:r>
              <a:rPr lang="fr-FR" sz="2000" dirty="0" smtClean="0"/>
              <a:t>Intérêt</a:t>
            </a:r>
          </a:p>
          <a:p>
            <a:pPr lvl="1" algn="just"/>
            <a:r>
              <a:rPr lang="fr-FR" sz="1200" dirty="0" smtClean="0"/>
              <a:t>Applications pour la visualisation 3D</a:t>
            </a:r>
          </a:p>
          <a:p>
            <a:pPr lvl="1" algn="just"/>
            <a:r>
              <a:rPr lang="fr-FR" sz="1200" dirty="0" smtClean="0"/>
              <a:t>Permettre une </a:t>
            </a:r>
            <a:r>
              <a:rPr lang="fr-FR" sz="1200" b="1" dirty="0" smtClean="0"/>
              <a:t>expérience agréable </a:t>
            </a:r>
            <a:r>
              <a:rPr lang="fr-FR" sz="1200" dirty="0" smtClean="0"/>
              <a:t>et </a:t>
            </a:r>
            <a:r>
              <a:rPr lang="fr-FR" sz="1200" b="1" dirty="0" smtClean="0"/>
              <a:t>confortable</a:t>
            </a:r>
          </a:p>
        </p:txBody>
      </p:sp>
      <p:pic>
        <p:nvPicPr>
          <p:cNvPr id="9" name="Imagem 8"/>
          <p:cNvPicPr>
            <a:picLocks noChangeAspect="1"/>
          </p:cNvPicPr>
          <p:nvPr/>
        </p:nvPicPr>
        <p:blipFill>
          <a:blip r:embed="rId3"/>
          <a:stretch>
            <a:fillRect/>
          </a:stretch>
        </p:blipFill>
        <p:spPr>
          <a:xfrm>
            <a:off x="755576" y="3573016"/>
            <a:ext cx="3888432" cy="1950508"/>
          </a:xfrm>
          <a:prstGeom prst="rect">
            <a:avLst/>
          </a:prstGeom>
        </p:spPr>
      </p:pic>
      <p:sp>
        <p:nvSpPr>
          <p:cNvPr id="10" name="ZoneTexte 5"/>
          <p:cNvSpPr txBox="1"/>
          <p:nvPr/>
        </p:nvSpPr>
        <p:spPr>
          <a:xfrm>
            <a:off x="755576" y="5555785"/>
            <a:ext cx="3888432" cy="523220"/>
          </a:xfrm>
          <a:prstGeom prst="rect">
            <a:avLst/>
          </a:prstGeom>
          <a:noFill/>
        </p:spPr>
        <p:txBody>
          <a:bodyPr wrap="square" rtlCol="0">
            <a:spAutoFit/>
          </a:bodyPr>
          <a:lstStyle/>
          <a:p>
            <a:pPr algn="ctr"/>
            <a:r>
              <a:rPr lang="fr-FR" sz="1400" dirty="0"/>
              <a:t>Cathédrale Notre Dame, Paris. </a:t>
            </a:r>
            <a:r>
              <a:rPr lang="fr-FR" sz="1400" dirty="0" smtClean="0"/>
              <a:t>Photo stéréoscopique, années 1860-1870.</a:t>
            </a:r>
            <a:endParaRPr lang="fr-FR" sz="1400" dirty="0"/>
          </a:p>
        </p:txBody>
      </p:sp>
      <p:pic>
        <p:nvPicPr>
          <p:cNvPr id="1026" name="Picture 2" descr="https://upload.wikimedia.org/wikipedia/commons/thumb/f/f6/Holmes_stereoscope.jpg/800px-Holmes_stereoscop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3222" y="3334581"/>
            <a:ext cx="2415162" cy="237893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5"/>
          <p:cNvSpPr txBox="1"/>
          <p:nvPr/>
        </p:nvSpPr>
        <p:spPr>
          <a:xfrm>
            <a:off x="5748233" y="5722270"/>
            <a:ext cx="2145139" cy="307777"/>
          </a:xfrm>
          <a:prstGeom prst="rect">
            <a:avLst/>
          </a:prstGeom>
          <a:noFill/>
        </p:spPr>
        <p:txBody>
          <a:bodyPr wrap="none" rtlCol="0">
            <a:spAutoFit/>
          </a:bodyPr>
          <a:lstStyle/>
          <a:p>
            <a:r>
              <a:rPr lang="fr-FR" sz="1400" dirty="0" smtClean="0"/>
              <a:t>Stéréoscope de Holmes</a:t>
            </a:r>
            <a:endParaRPr lang="fr-FR" sz="1400" dirty="0"/>
          </a:p>
        </p:txBody>
      </p:sp>
    </p:spTree>
    <p:extLst>
      <p:ext uri="{BB962C8B-B14F-4D97-AF65-F5344CB8AC3E}">
        <p14:creationId xmlns:p14="http://schemas.microsoft.com/office/powerpoint/2010/main" val="272845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fr-FR" dirty="0" smtClean="0"/>
              <a:t>Holographie</a:t>
            </a:r>
            <a:endParaRPr lang="fr-FR" dirty="0"/>
          </a:p>
        </p:txBody>
      </p:sp>
      <p:sp>
        <p:nvSpPr>
          <p:cNvPr id="2" name="Espaço Reservado para Conteúdo 1"/>
          <p:cNvSpPr>
            <a:spLocks noGrp="1"/>
          </p:cNvSpPr>
          <p:nvPr>
            <p:ph idx="1"/>
          </p:nvPr>
        </p:nvSpPr>
        <p:spPr/>
        <p:txBody>
          <a:bodyPr/>
          <a:lstStyle/>
          <a:p>
            <a:r>
              <a:rPr lang="fr-FR" sz="2000" dirty="0" smtClean="0"/>
              <a:t>À quoi ressemble un hologramme ?</a:t>
            </a:r>
            <a:endParaRPr lang="fr-FR" dirty="0"/>
          </a:p>
        </p:txBody>
      </p:sp>
      <p:sp>
        <p:nvSpPr>
          <p:cNvPr id="5" name="Retângulo de cantos arredondados 4"/>
          <p:cNvSpPr/>
          <p:nvPr/>
        </p:nvSpPr>
        <p:spPr>
          <a:xfrm>
            <a:off x="3779912" y="2265519"/>
            <a:ext cx="158417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solidFill>
              </a:rPr>
              <a:t>Pas un hologramme</a:t>
            </a:r>
            <a:endParaRPr lang="fr-FR" sz="1600" dirty="0">
              <a:solidFill>
                <a:schemeClr val="tx1"/>
              </a:solidFill>
            </a:endParaRP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16" y="3356991"/>
            <a:ext cx="4447624" cy="1918583"/>
          </a:xfrm>
          <a:prstGeom prst="rect">
            <a:avLst/>
          </a:prstGeom>
        </p:spPr>
      </p:pic>
      <p:sp>
        <p:nvSpPr>
          <p:cNvPr id="18" name="ZoneTexte 5"/>
          <p:cNvSpPr txBox="1"/>
          <p:nvPr/>
        </p:nvSpPr>
        <p:spPr>
          <a:xfrm>
            <a:off x="484416" y="5301208"/>
            <a:ext cx="4447624" cy="738664"/>
          </a:xfrm>
          <a:prstGeom prst="rect">
            <a:avLst/>
          </a:prstGeom>
          <a:noFill/>
        </p:spPr>
        <p:txBody>
          <a:bodyPr wrap="square" rtlCol="0">
            <a:spAutoFit/>
          </a:bodyPr>
          <a:lstStyle/>
          <a:p>
            <a:pPr algn="ctr"/>
            <a:r>
              <a:rPr lang="fr-FR" sz="1400" dirty="0" smtClean="0"/>
              <a:t>Le </a:t>
            </a:r>
            <a:r>
              <a:rPr lang="fr-FR" sz="1400" dirty="0"/>
              <a:t>célèbre hologramme de la princesse Leia demande l’aide. </a:t>
            </a:r>
            <a:r>
              <a:rPr lang="fr-FR" sz="1400" dirty="0" smtClean="0"/>
              <a:t>Film </a:t>
            </a:r>
            <a:r>
              <a:rPr lang="fr-FR" sz="1400" dirty="0"/>
              <a:t>Star Wars épisode IV : Un nouvel </a:t>
            </a:r>
            <a:r>
              <a:rPr lang="fr-FR" sz="1400" dirty="0" smtClean="0"/>
              <a:t>espoir</a:t>
            </a:r>
            <a:endParaRPr lang="fr-FR" sz="1400" dirty="0"/>
          </a:p>
        </p:txBody>
      </p:sp>
      <p:pic>
        <p:nvPicPr>
          <p:cNvPr id="19" name="Imagem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5284" y="3328804"/>
            <a:ext cx="2920155" cy="1946770"/>
          </a:xfrm>
          <a:prstGeom prst="rect">
            <a:avLst/>
          </a:prstGeom>
        </p:spPr>
      </p:pic>
      <p:sp>
        <p:nvSpPr>
          <p:cNvPr id="20" name="ZoneTexte 5"/>
          <p:cNvSpPr txBox="1"/>
          <p:nvPr/>
        </p:nvSpPr>
        <p:spPr>
          <a:xfrm>
            <a:off x="6001245" y="5301208"/>
            <a:ext cx="2088232" cy="738664"/>
          </a:xfrm>
          <a:prstGeom prst="rect">
            <a:avLst/>
          </a:prstGeom>
          <a:noFill/>
        </p:spPr>
        <p:txBody>
          <a:bodyPr wrap="square" rtlCol="0">
            <a:spAutoFit/>
          </a:bodyPr>
          <a:lstStyle/>
          <a:p>
            <a:pPr algn="ctr"/>
            <a:r>
              <a:rPr lang="fr-FR" sz="1400" dirty="0" smtClean="0"/>
              <a:t>Technique connue comme Fantôme de Pepper</a:t>
            </a:r>
            <a:endParaRPr lang="fr-FR" sz="1400" dirty="0"/>
          </a:p>
        </p:txBody>
      </p:sp>
    </p:spTree>
    <p:extLst>
      <p:ext uri="{BB962C8B-B14F-4D97-AF65-F5344CB8AC3E}">
        <p14:creationId xmlns:p14="http://schemas.microsoft.com/office/powerpoint/2010/main" val="635735301"/>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e_presentation_policebcom_ecran">
  <a:themeElements>
    <a:clrScheme name="bcom_gamme1">
      <a:dk1>
        <a:sysClr val="windowText" lastClr="000000"/>
      </a:dk1>
      <a:lt1>
        <a:sysClr val="window" lastClr="FFFFFF"/>
      </a:lt1>
      <a:dk2>
        <a:srgbClr val="000000"/>
      </a:dk2>
      <a:lt2>
        <a:srgbClr val="EAE8E6"/>
      </a:lt2>
      <a:accent1>
        <a:srgbClr val="FF5050"/>
      </a:accent1>
      <a:accent2>
        <a:srgbClr val="FFB400"/>
      </a:accent2>
      <a:accent3>
        <a:srgbClr val="00CD78"/>
      </a:accent3>
      <a:accent4>
        <a:srgbClr val="00D2F8"/>
      </a:accent4>
      <a:accent5>
        <a:srgbClr val="AA64FF"/>
      </a:accent5>
      <a:accent6>
        <a:srgbClr val="000000"/>
      </a:accent6>
      <a:hlink>
        <a:srgbClr val="AA64FF"/>
      </a:hlink>
      <a:folHlink>
        <a:srgbClr val="AA64FF"/>
      </a:folHlink>
    </a:clrScheme>
    <a:fontScheme name="bcom_base_new police">
      <a:majorFont>
        <a:latin typeface="Bcom"/>
        <a:ea typeface=""/>
        <a:cs typeface=""/>
      </a:majorFont>
      <a:minorFont>
        <a:latin typeface="Bco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modele_presentation_policebcom_ecran</Template>
  <TotalTime>19098</TotalTime>
  <Words>1935</Words>
  <Application>Microsoft Office PowerPoint</Application>
  <PresentationFormat>Affichage à l'écran (4:3)</PresentationFormat>
  <Paragraphs>308</Paragraphs>
  <Slides>42</Slides>
  <Notes>22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42</vt:i4>
      </vt:variant>
    </vt:vector>
  </HeadingPairs>
  <TitlesOfParts>
    <vt:vector size="47" baseType="lpstr">
      <vt:lpstr>Arial</vt:lpstr>
      <vt:lpstr>Bcom</vt:lpstr>
      <vt:lpstr>Calibri</vt:lpstr>
      <vt:lpstr>Verdana</vt:lpstr>
      <vt:lpstr>modele_presentation_policebcom_ecran</vt:lpstr>
      <vt:lpstr>{ Projet de Fin d’Études }</vt:lpstr>
      <vt:lpstr>Plan</vt:lpstr>
      <vt:lpstr>Introduction</vt:lpstr>
      <vt:lpstr>L’IRT b&lt;&gt;com</vt:lpstr>
      <vt:lpstr>IRT’s en France</vt:lpstr>
      <vt:lpstr>Holographie chez b&lt;&gt;com</vt:lpstr>
      <vt:lpstr>Holographie</vt:lpstr>
      <vt:lpstr>Holographie</vt:lpstr>
      <vt:lpstr>Holographie</vt:lpstr>
      <vt:lpstr>Holographie</vt:lpstr>
      <vt:lpstr>Mission du stage</vt:lpstr>
      <vt:lpstr>Développement</vt:lpstr>
      <vt:lpstr>Génération des hologrammes numériques</vt:lpstr>
      <vt:lpstr>Séparation des sources</vt:lpstr>
      <vt:lpstr>Séparation des sources</vt:lpstr>
      <vt:lpstr>Séparation des sources</vt:lpstr>
      <vt:lpstr>Prédiction d’une trame à autre</vt:lpstr>
      <vt:lpstr>Prédiction d’une trame à autre</vt:lpstr>
      <vt:lpstr>Distribution de Wigner</vt:lpstr>
      <vt:lpstr>Réseaux des neurones</vt:lpstr>
      <vt:lpstr>Réseaux des neurones</vt:lpstr>
      <vt:lpstr>Réseaux des neurones</vt:lpstr>
      <vt:lpstr>Conclusion</vt:lpstr>
      <vt:lpstr>Conclusion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Titre de la présentation }</dc:title>
  <dc:creator>Fernando Amaral</dc:creator>
  <cp:lastModifiedBy>Fernando LUCAS AMARAL</cp:lastModifiedBy>
  <cp:revision>343</cp:revision>
  <cp:lastPrinted>2019-02-05T15:01:03Z</cp:lastPrinted>
  <dcterms:created xsi:type="dcterms:W3CDTF">2015-11-09T09:40:23Z</dcterms:created>
  <dcterms:modified xsi:type="dcterms:W3CDTF">2020-08-25T12:47:23Z</dcterms:modified>
</cp:coreProperties>
</file>